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69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70" r:id="rId26"/>
    <p:sldId id="292" r:id="rId27"/>
    <p:sldId id="295" r:id="rId28"/>
    <p:sldId id="294" r:id="rId29"/>
    <p:sldId id="293" r:id="rId30"/>
    <p:sldId id="261" r:id="rId31"/>
    <p:sldId id="291" r:id="rId32"/>
    <p:sldId id="262" r:id="rId33"/>
    <p:sldId id="263" r:id="rId34"/>
    <p:sldId id="259" r:id="rId35"/>
    <p:sldId id="264" r:id="rId36"/>
    <p:sldId id="268" r:id="rId37"/>
    <p:sldId id="265" r:id="rId38"/>
    <p:sldId id="266" r:id="rId39"/>
    <p:sldId id="267" r:id="rId40"/>
    <p:sldId id="260" r:id="rId41"/>
  </p:sldIdLst>
  <p:sldSz cx="12192000" cy="6858000"/>
  <p:notesSz cx="6858000" cy="9144000"/>
  <p:embeddedFontLst>
    <p:embeddedFont>
      <p:font typeface="Fira Sans" panose="020B0503050000020004" pitchFamily="34" charset="0"/>
      <p:regular r:id="rId44"/>
      <p:bold r:id="rId45"/>
      <p:italic r:id="rId46"/>
      <p:boldItalic r:id="rId47"/>
    </p:embeddedFont>
    <p:embeddedFont>
      <p:font typeface="Fira Sans Medium" panose="020B0603050000020004" pitchFamily="34" charset="0"/>
      <p:regular r:id="rId48"/>
      <p:italic r:id="rId49"/>
    </p:embeddedFont>
    <p:embeddedFont>
      <p:font typeface="Roboto Slab" pitchFamily="2" charset="0"/>
      <p:regular r:id="rId50"/>
      <p:bold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574676"/>
    <a:srgbClr val="EF3340"/>
    <a:srgbClr val="A4BCC2"/>
    <a:srgbClr val="727272"/>
    <a:srgbClr val="D6AC02"/>
    <a:srgbClr val="F1C400"/>
    <a:srgbClr val="DEB401"/>
    <a:srgbClr val="B08D3B"/>
    <a:srgbClr val="F46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5033" autoAdjust="0"/>
  </p:normalViewPr>
  <p:slideViewPr>
    <p:cSldViewPr snapToGrid="0" snapToObjects="1" showGuides="1">
      <p:cViewPr varScale="1">
        <p:scale>
          <a:sx n="82" d="100"/>
          <a:sy n="82" d="100"/>
        </p:scale>
        <p:origin x="490" y="7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4B8EE8-E435-42BE-8B30-BD767C53FEC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E5562A-93CC-4EDD-BB48-8F847C6CDCEF}">
      <dgm:prSet phldrT="[Text]" phldr="0"/>
      <dgm:spPr/>
      <dgm:t>
        <a:bodyPr/>
        <a:lstStyle/>
        <a:p>
          <a:r>
            <a:rPr lang="it-IT" dirty="0"/>
            <a:t>Setting up </a:t>
          </a:r>
          <a:r>
            <a:rPr lang="it-IT" b="1" dirty="0"/>
            <a:t>ROS 2 Jazzy + Gazebo Harmonic</a:t>
          </a:r>
          <a:endParaRPr lang="en-GB" b="1" dirty="0"/>
        </a:p>
      </dgm:t>
    </dgm:pt>
    <dgm:pt modelId="{78FA92E5-8558-4868-9066-31A3924AFC6F}" type="parTrans" cxnId="{EF862592-BCD1-41D4-8445-1269B5950B4F}">
      <dgm:prSet/>
      <dgm:spPr/>
      <dgm:t>
        <a:bodyPr/>
        <a:lstStyle/>
        <a:p>
          <a:endParaRPr lang="en-GB"/>
        </a:p>
      </dgm:t>
    </dgm:pt>
    <dgm:pt modelId="{31929BDA-BE51-4843-ADE5-16548427555F}" type="sibTrans" cxnId="{EF862592-BCD1-41D4-8445-1269B5950B4F}">
      <dgm:prSet/>
      <dgm:spPr/>
      <dgm:t>
        <a:bodyPr/>
        <a:lstStyle/>
        <a:p>
          <a:endParaRPr lang="en-GB"/>
        </a:p>
      </dgm:t>
    </dgm:pt>
    <dgm:pt modelId="{DC1DB7EA-3E65-467F-B77B-7B4D306E92B9}">
      <dgm:prSet phldrT="[Text]" phldr="0"/>
      <dgm:spPr/>
      <dgm:t>
        <a:bodyPr/>
        <a:lstStyle/>
        <a:p>
          <a:pPr>
            <a:buNone/>
          </a:pPr>
          <a:r>
            <a:rPr lang="en-GB" b="0" dirty="0"/>
            <a:t>Following the official Gazebo</a:t>
          </a:r>
          <a:r>
            <a:rPr lang="en-GB" b="1" dirty="0"/>
            <a:t> Project Template Guide</a:t>
          </a:r>
          <a:endParaRPr lang="en-GB" dirty="0"/>
        </a:p>
      </dgm:t>
    </dgm:pt>
    <dgm:pt modelId="{0FCD79F9-BA69-4E3A-8317-8E4EFA854664}" type="parTrans" cxnId="{835DEC7D-C9D2-4C07-9AB1-1AFA7AE2735A}">
      <dgm:prSet/>
      <dgm:spPr/>
      <dgm:t>
        <a:bodyPr/>
        <a:lstStyle/>
        <a:p>
          <a:endParaRPr lang="en-GB"/>
        </a:p>
      </dgm:t>
    </dgm:pt>
    <dgm:pt modelId="{09383191-473A-49EA-8617-9453712D4D38}" type="sibTrans" cxnId="{835DEC7D-C9D2-4C07-9AB1-1AFA7AE2735A}">
      <dgm:prSet/>
      <dgm:spPr/>
      <dgm:t>
        <a:bodyPr/>
        <a:lstStyle/>
        <a:p>
          <a:endParaRPr lang="en-GB"/>
        </a:p>
      </dgm:t>
    </dgm:pt>
    <dgm:pt modelId="{D42CC7B3-43FF-4049-AEC0-293FCBB855C8}">
      <dgm:prSet phldrT="[Text]" phldr="0"/>
      <dgm:spPr/>
      <dgm:t>
        <a:bodyPr/>
        <a:lstStyle/>
        <a:p>
          <a:r>
            <a:rPr lang="it-IT" dirty="0"/>
            <a:t>Installing and running a </a:t>
          </a:r>
          <a:r>
            <a:rPr lang="it-IT" b="1" dirty="0"/>
            <a:t>universal robot (UR) simulation</a:t>
          </a:r>
          <a:endParaRPr lang="en-GB" dirty="0"/>
        </a:p>
      </dgm:t>
    </dgm:pt>
    <dgm:pt modelId="{3622D611-C649-4B83-BE37-3B5CCDEBB77C}" type="parTrans" cxnId="{5EADF112-9E45-42EF-B312-59155DD01E71}">
      <dgm:prSet/>
      <dgm:spPr/>
      <dgm:t>
        <a:bodyPr/>
        <a:lstStyle/>
        <a:p>
          <a:endParaRPr lang="en-GB"/>
        </a:p>
      </dgm:t>
    </dgm:pt>
    <dgm:pt modelId="{F6963AF5-477F-4B97-977C-FFC6927E18DD}" type="sibTrans" cxnId="{5EADF112-9E45-42EF-B312-59155DD01E71}">
      <dgm:prSet/>
      <dgm:spPr/>
      <dgm:t>
        <a:bodyPr/>
        <a:lstStyle/>
        <a:p>
          <a:endParaRPr lang="en-GB"/>
        </a:p>
      </dgm:t>
    </dgm:pt>
    <dgm:pt modelId="{19808A39-9106-48F4-9785-DBCCFA650158}">
      <dgm:prSet phldrT="[Text]" phldr="0"/>
      <dgm:spPr/>
      <dgm:t>
        <a:bodyPr/>
        <a:lstStyle/>
        <a:p>
          <a:r>
            <a:rPr lang="it-IT" dirty="0"/>
            <a:t>Launching a custom </a:t>
          </a:r>
          <a:r>
            <a:rPr lang="it-IT" b="1" dirty="0"/>
            <a:t>world</a:t>
          </a:r>
          <a:r>
            <a:rPr lang="it-IT" dirty="0"/>
            <a:t>(drone race track)</a:t>
          </a:r>
          <a:endParaRPr lang="en-GB" dirty="0"/>
        </a:p>
      </dgm:t>
    </dgm:pt>
    <dgm:pt modelId="{48BDF7CD-93F2-4209-B082-C26ABD59C69A}" type="parTrans" cxnId="{C51F7692-A3B4-49B6-9C10-D54E50AE8449}">
      <dgm:prSet/>
      <dgm:spPr/>
      <dgm:t>
        <a:bodyPr/>
        <a:lstStyle/>
        <a:p>
          <a:endParaRPr lang="en-GB"/>
        </a:p>
      </dgm:t>
    </dgm:pt>
    <dgm:pt modelId="{D6F0C224-26A1-4CCF-BCFE-E91285FB5285}" type="sibTrans" cxnId="{C51F7692-A3B4-49B6-9C10-D54E50AE8449}">
      <dgm:prSet/>
      <dgm:spPr/>
      <dgm:t>
        <a:bodyPr/>
        <a:lstStyle/>
        <a:p>
          <a:endParaRPr lang="en-GB"/>
        </a:p>
      </dgm:t>
    </dgm:pt>
    <dgm:pt modelId="{F7ADBE50-770A-4A44-8CC3-A73D76A467B6}">
      <dgm:prSet phldrT="[Text]" phldr="0"/>
      <dgm:spPr/>
      <dgm:t>
        <a:bodyPr/>
        <a:lstStyle/>
        <a:p>
          <a:pPr>
            <a:buNone/>
          </a:pPr>
          <a:r>
            <a:rPr lang="it-IT" dirty="0"/>
            <a:t>Controlling the </a:t>
          </a:r>
          <a:r>
            <a:rPr lang="it-IT" b="1" dirty="0"/>
            <a:t>UR arm </a:t>
          </a:r>
          <a:r>
            <a:rPr lang="it-IT" dirty="0"/>
            <a:t>using </a:t>
          </a:r>
          <a:r>
            <a:rPr lang="it-IT" b="1" dirty="0"/>
            <a:t>python node</a:t>
          </a:r>
          <a:endParaRPr lang="en-GB" b="1" dirty="0"/>
        </a:p>
      </dgm:t>
    </dgm:pt>
    <dgm:pt modelId="{C6C8F27C-FC6C-45A5-A83E-A2ABDB8E65BA}" type="parTrans" cxnId="{C977F8AD-EA9E-4C88-9978-B87233FCF068}">
      <dgm:prSet/>
      <dgm:spPr/>
      <dgm:t>
        <a:bodyPr/>
        <a:lstStyle/>
        <a:p>
          <a:endParaRPr lang="en-GB"/>
        </a:p>
      </dgm:t>
    </dgm:pt>
    <dgm:pt modelId="{FE720C3A-5100-439E-81EA-55C915CCF346}" type="sibTrans" cxnId="{C977F8AD-EA9E-4C88-9978-B87233FCF068}">
      <dgm:prSet/>
      <dgm:spPr/>
      <dgm:t>
        <a:bodyPr/>
        <a:lstStyle/>
        <a:p>
          <a:endParaRPr lang="en-GB"/>
        </a:p>
      </dgm:t>
    </dgm:pt>
    <dgm:pt modelId="{CB732FC0-1E54-41D9-A162-CAF9A3887A03}" type="pres">
      <dgm:prSet presAssocID="{7A4B8EE8-E435-42BE-8B30-BD767C53FEC9}" presName="Name0" presStyleCnt="0">
        <dgm:presLayoutVars>
          <dgm:dir/>
          <dgm:resizeHandles val="exact"/>
        </dgm:presLayoutVars>
      </dgm:prSet>
      <dgm:spPr/>
    </dgm:pt>
    <dgm:pt modelId="{77BABA6D-31ED-4B47-8CC7-7A9F3D5D5CCA}" type="pres">
      <dgm:prSet presAssocID="{F2E5562A-93CC-4EDD-BB48-8F847C6CDCEF}" presName="compNode" presStyleCnt="0"/>
      <dgm:spPr/>
    </dgm:pt>
    <dgm:pt modelId="{C22164F4-7FF1-45ED-83FB-C9003B192F66}" type="pres">
      <dgm:prSet presAssocID="{F2E5562A-93CC-4EDD-BB48-8F847C6CDCEF}" presName="pictRect" presStyleLbl="node1" presStyleIdx="0" presStyleCnt="5" custScaleX="100084" custScaleY="101161" custLinFactNeighborX="4918" custLinFactNeighborY="-1010"/>
      <dgm:spPr>
        <a:blipFill rotWithShape="1">
          <a:blip xmlns:r="http://schemas.openxmlformats.org/officeDocument/2006/relationships" r:embed="rId1"/>
          <a:srcRect/>
          <a:stretch>
            <a:fillRect t="-8000" b="-8000"/>
          </a:stretch>
        </a:blipFill>
      </dgm:spPr>
    </dgm:pt>
    <dgm:pt modelId="{3DFEEC15-BAEB-4981-A6C5-705E797EED5A}" type="pres">
      <dgm:prSet presAssocID="{F2E5562A-93CC-4EDD-BB48-8F847C6CDCEF}" presName="textRect" presStyleLbl="revTx" presStyleIdx="0" presStyleCnt="5" custLinFactNeighborX="978" custLinFactNeighborY="-175">
        <dgm:presLayoutVars>
          <dgm:bulletEnabled val="1"/>
        </dgm:presLayoutVars>
      </dgm:prSet>
      <dgm:spPr/>
    </dgm:pt>
    <dgm:pt modelId="{BD2D4486-8CD9-4017-9C40-C4E046463CD6}" type="pres">
      <dgm:prSet presAssocID="{31929BDA-BE51-4843-ADE5-16548427555F}" presName="sibTrans" presStyleLbl="sibTrans2D1" presStyleIdx="0" presStyleCnt="0"/>
      <dgm:spPr/>
    </dgm:pt>
    <dgm:pt modelId="{043588FD-0829-4D9B-A52E-161B7308AE87}" type="pres">
      <dgm:prSet presAssocID="{DC1DB7EA-3E65-467F-B77B-7B4D306E92B9}" presName="compNode" presStyleCnt="0"/>
      <dgm:spPr/>
    </dgm:pt>
    <dgm:pt modelId="{3C8A0A54-3E0A-4CB4-A842-AAE544D6F752}" type="pres">
      <dgm:prSet presAssocID="{DC1DB7EA-3E65-467F-B77B-7B4D306E92B9}" presName="pictRect" presStyleLbl="node1" presStyleIdx="1" presStyleCnt="5" custScaleX="110602" custScaleY="102971" custLinFactNeighborX="174" custLinFactNeighborY="432"/>
      <dgm:spPr>
        <a:blipFill>
          <a:blip xmlns:r="http://schemas.openxmlformats.org/officeDocument/2006/relationships" r:embed="rId2"/>
          <a:srcRect/>
          <a:stretch>
            <a:fillRect t="-9000" b="-9000"/>
          </a:stretch>
        </a:blipFill>
      </dgm:spPr>
    </dgm:pt>
    <dgm:pt modelId="{980C0676-0EF8-4C76-B29B-0AAA1844BC60}" type="pres">
      <dgm:prSet presAssocID="{DC1DB7EA-3E65-467F-B77B-7B4D306E92B9}" presName="textRect" presStyleLbl="revTx" presStyleIdx="1" presStyleCnt="5">
        <dgm:presLayoutVars>
          <dgm:bulletEnabled val="1"/>
        </dgm:presLayoutVars>
      </dgm:prSet>
      <dgm:spPr/>
    </dgm:pt>
    <dgm:pt modelId="{4332DFB5-7A23-4957-86B6-A813A376066A}" type="pres">
      <dgm:prSet presAssocID="{09383191-473A-49EA-8617-9453712D4D38}" presName="sibTrans" presStyleLbl="sibTrans2D1" presStyleIdx="0" presStyleCnt="0"/>
      <dgm:spPr/>
    </dgm:pt>
    <dgm:pt modelId="{6B1EF594-8922-4259-B9C3-EBA9A86422C2}" type="pres">
      <dgm:prSet presAssocID="{D42CC7B3-43FF-4049-AEC0-293FCBB855C8}" presName="compNode" presStyleCnt="0"/>
      <dgm:spPr/>
    </dgm:pt>
    <dgm:pt modelId="{E59E9674-5D1D-4F4F-B01A-0D7AE403F221}" type="pres">
      <dgm:prSet presAssocID="{D42CC7B3-43FF-4049-AEC0-293FCBB855C8}" presName="pictRect" presStyleLbl="node1" presStyleIdx="2" presStyleCnt="5"/>
      <dgm:spPr>
        <a:blipFill>
          <a:blip xmlns:r="http://schemas.openxmlformats.org/officeDocument/2006/relationships" r:embed="rId3"/>
          <a:srcRect/>
          <a:stretch>
            <a:fillRect t="-9000" b="-9000"/>
          </a:stretch>
        </a:blipFill>
      </dgm:spPr>
    </dgm:pt>
    <dgm:pt modelId="{62614032-AC30-4F3A-A79F-6E341C55E5BB}" type="pres">
      <dgm:prSet presAssocID="{D42CC7B3-43FF-4049-AEC0-293FCBB855C8}" presName="textRect" presStyleLbl="revTx" presStyleIdx="2" presStyleCnt="5">
        <dgm:presLayoutVars>
          <dgm:bulletEnabled val="1"/>
        </dgm:presLayoutVars>
      </dgm:prSet>
      <dgm:spPr/>
    </dgm:pt>
    <dgm:pt modelId="{1B066E29-4F57-4494-B2F3-A6609E5A2CEC}" type="pres">
      <dgm:prSet presAssocID="{F6963AF5-477F-4B97-977C-FFC6927E18DD}" presName="sibTrans" presStyleLbl="sibTrans2D1" presStyleIdx="0" presStyleCnt="0"/>
      <dgm:spPr/>
    </dgm:pt>
    <dgm:pt modelId="{CEC28AE3-85CA-4ED7-A7DA-DADE0B5EEE0C}" type="pres">
      <dgm:prSet presAssocID="{19808A39-9106-48F4-9785-DBCCFA650158}" presName="compNode" presStyleCnt="0"/>
      <dgm:spPr/>
    </dgm:pt>
    <dgm:pt modelId="{7FEDACC3-61FA-4DFE-A1C0-E21A1BE0C477}" type="pres">
      <dgm:prSet presAssocID="{19808A39-9106-48F4-9785-DBCCFA650158}" presName="pictRect" presStyleLbl="node1" presStyleIdx="3" presStyleCnt="5" custLinFactNeighborX="-26623" custLinFactNeighborY="-14486"/>
      <dgm:spPr>
        <a:blipFill>
          <a:blip xmlns:r="http://schemas.openxmlformats.org/officeDocument/2006/relationships" r:embed="rId4"/>
          <a:srcRect/>
          <a:stretch>
            <a:fillRect t="-9000" b="-9000"/>
          </a:stretch>
        </a:blipFill>
      </dgm:spPr>
    </dgm:pt>
    <dgm:pt modelId="{DC36414B-A51B-4126-80DA-8F27D2E96471}" type="pres">
      <dgm:prSet presAssocID="{19808A39-9106-48F4-9785-DBCCFA650158}" presName="textRect" presStyleLbl="revTx" presStyleIdx="3" presStyleCnt="5" custLinFactNeighborX="-26623" custLinFactNeighborY="-28553">
        <dgm:presLayoutVars>
          <dgm:bulletEnabled val="1"/>
        </dgm:presLayoutVars>
      </dgm:prSet>
      <dgm:spPr/>
    </dgm:pt>
    <dgm:pt modelId="{6BD8AEB1-5C48-4D03-B427-E87961B2E884}" type="pres">
      <dgm:prSet presAssocID="{D6F0C224-26A1-4CCF-BCFE-E91285FB5285}" presName="sibTrans" presStyleLbl="sibTrans2D1" presStyleIdx="0" presStyleCnt="0"/>
      <dgm:spPr/>
    </dgm:pt>
    <dgm:pt modelId="{820721EF-467B-48AC-BAE2-9FCB78387C71}" type="pres">
      <dgm:prSet presAssocID="{F7ADBE50-770A-4A44-8CC3-A73D76A467B6}" presName="compNode" presStyleCnt="0"/>
      <dgm:spPr/>
    </dgm:pt>
    <dgm:pt modelId="{A62D6B79-882A-44DC-BFD4-6CA9C2F6C012}" type="pres">
      <dgm:prSet presAssocID="{F7ADBE50-770A-4A44-8CC3-A73D76A467B6}" presName="pictRect" presStyleLbl="node1" presStyleIdx="4" presStyleCnt="5" custLinFactNeighborX="-1733" custLinFactNeighborY="-9539"/>
      <dgm:spPr>
        <a:blipFill>
          <a:blip xmlns:r="http://schemas.openxmlformats.org/officeDocument/2006/relationships" r:embed="rId5"/>
          <a:srcRect/>
          <a:stretch>
            <a:fillRect l="-18000" r="-18000"/>
          </a:stretch>
        </a:blipFill>
      </dgm:spPr>
    </dgm:pt>
    <dgm:pt modelId="{6F179812-CD71-41AE-9992-7BA0AD401B66}" type="pres">
      <dgm:prSet presAssocID="{F7ADBE50-770A-4A44-8CC3-A73D76A467B6}" presName="textRect" presStyleLbl="revTx" presStyleIdx="4" presStyleCnt="5" custLinFactNeighborX="-2732" custLinFactNeighborY="-24151">
        <dgm:presLayoutVars>
          <dgm:bulletEnabled val="1"/>
        </dgm:presLayoutVars>
      </dgm:prSet>
      <dgm:spPr/>
    </dgm:pt>
  </dgm:ptLst>
  <dgm:cxnLst>
    <dgm:cxn modelId="{5EADF112-9E45-42EF-B312-59155DD01E71}" srcId="{7A4B8EE8-E435-42BE-8B30-BD767C53FEC9}" destId="{D42CC7B3-43FF-4049-AEC0-293FCBB855C8}" srcOrd="2" destOrd="0" parTransId="{3622D611-C649-4B83-BE37-3B5CCDEBB77C}" sibTransId="{F6963AF5-477F-4B97-977C-FFC6927E18DD}"/>
    <dgm:cxn modelId="{CB0BF31D-20EB-474D-8041-A98674067EFF}" type="presOf" srcId="{D6F0C224-26A1-4CCF-BCFE-E91285FB5285}" destId="{6BD8AEB1-5C48-4D03-B427-E87961B2E884}" srcOrd="0" destOrd="0" presId="urn:microsoft.com/office/officeart/2005/8/layout/pList1"/>
    <dgm:cxn modelId="{08F8C52A-D2D7-41B6-A51E-E206048E94F4}" type="presOf" srcId="{F2E5562A-93CC-4EDD-BB48-8F847C6CDCEF}" destId="{3DFEEC15-BAEB-4981-A6C5-705E797EED5A}" srcOrd="0" destOrd="0" presId="urn:microsoft.com/office/officeart/2005/8/layout/pList1"/>
    <dgm:cxn modelId="{66390961-83B2-4454-BE1E-275227C6E0DD}" type="presOf" srcId="{F7ADBE50-770A-4A44-8CC3-A73D76A467B6}" destId="{6F179812-CD71-41AE-9992-7BA0AD401B66}" srcOrd="0" destOrd="0" presId="urn:microsoft.com/office/officeart/2005/8/layout/pList1"/>
    <dgm:cxn modelId="{42CFE064-E08C-4C4B-B4DA-7F4F5B8B8A50}" type="presOf" srcId="{F6963AF5-477F-4B97-977C-FFC6927E18DD}" destId="{1B066E29-4F57-4494-B2F3-A6609E5A2CEC}" srcOrd="0" destOrd="0" presId="urn:microsoft.com/office/officeart/2005/8/layout/pList1"/>
    <dgm:cxn modelId="{D2BD4B4B-ACAB-43C6-9737-3D8F5EFEB772}" type="presOf" srcId="{7A4B8EE8-E435-42BE-8B30-BD767C53FEC9}" destId="{CB732FC0-1E54-41D9-A162-CAF9A3887A03}" srcOrd="0" destOrd="0" presId="urn:microsoft.com/office/officeart/2005/8/layout/pList1"/>
    <dgm:cxn modelId="{D85C105A-F1C1-4FB3-9DC7-04D5E7BCCABE}" type="presOf" srcId="{09383191-473A-49EA-8617-9453712D4D38}" destId="{4332DFB5-7A23-4957-86B6-A813A376066A}" srcOrd="0" destOrd="0" presId="urn:microsoft.com/office/officeart/2005/8/layout/pList1"/>
    <dgm:cxn modelId="{DF53A07A-0599-41E2-B662-D9D50B0288AB}" type="presOf" srcId="{19808A39-9106-48F4-9785-DBCCFA650158}" destId="{DC36414B-A51B-4126-80DA-8F27D2E96471}" srcOrd="0" destOrd="0" presId="urn:microsoft.com/office/officeart/2005/8/layout/pList1"/>
    <dgm:cxn modelId="{835DEC7D-C9D2-4C07-9AB1-1AFA7AE2735A}" srcId="{7A4B8EE8-E435-42BE-8B30-BD767C53FEC9}" destId="{DC1DB7EA-3E65-467F-B77B-7B4D306E92B9}" srcOrd="1" destOrd="0" parTransId="{0FCD79F9-BA69-4E3A-8317-8E4EFA854664}" sibTransId="{09383191-473A-49EA-8617-9453712D4D38}"/>
    <dgm:cxn modelId="{F1BEE590-FF39-425E-AA41-F3A510C613BB}" type="presOf" srcId="{31929BDA-BE51-4843-ADE5-16548427555F}" destId="{BD2D4486-8CD9-4017-9C40-C4E046463CD6}" srcOrd="0" destOrd="0" presId="urn:microsoft.com/office/officeart/2005/8/layout/pList1"/>
    <dgm:cxn modelId="{EF862592-BCD1-41D4-8445-1269B5950B4F}" srcId="{7A4B8EE8-E435-42BE-8B30-BD767C53FEC9}" destId="{F2E5562A-93CC-4EDD-BB48-8F847C6CDCEF}" srcOrd="0" destOrd="0" parTransId="{78FA92E5-8558-4868-9066-31A3924AFC6F}" sibTransId="{31929BDA-BE51-4843-ADE5-16548427555F}"/>
    <dgm:cxn modelId="{C51F7692-A3B4-49B6-9C10-D54E50AE8449}" srcId="{7A4B8EE8-E435-42BE-8B30-BD767C53FEC9}" destId="{19808A39-9106-48F4-9785-DBCCFA650158}" srcOrd="3" destOrd="0" parTransId="{48BDF7CD-93F2-4209-B082-C26ABD59C69A}" sibTransId="{D6F0C224-26A1-4CCF-BCFE-E91285FB5285}"/>
    <dgm:cxn modelId="{C977F8AD-EA9E-4C88-9978-B87233FCF068}" srcId="{7A4B8EE8-E435-42BE-8B30-BD767C53FEC9}" destId="{F7ADBE50-770A-4A44-8CC3-A73D76A467B6}" srcOrd="4" destOrd="0" parTransId="{C6C8F27C-FC6C-45A5-A83E-A2ABDB8E65BA}" sibTransId="{FE720C3A-5100-439E-81EA-55C915CCF346}"/>
    <dgm:cxn modelId="{4EE847B5-9B10-4DFC-8934-77BC94DAC447}" type="presOf" srcId="{DC1DB7EA-3E65-467F-B77B-7B4D306E92B9}" destId="{980C0676-0EF8-4C76-B29B-0AAA1844BC60}" srcOrd="0" destOrd="0" presId="urn:microsoft.com/office/officeart/2005/8/layout/pList1"/>
    <dgm:cxn modelId="{E7FE06E1-6BF9-4914-86C1-05D4389C7AD2}" type="presOf" srcId="{D42CC7B3-43FF-4049-AEC0-293FCBB855C8}" destId="{62614032-AC30-4F3A-A79F-6E341C55E5BB}" srcOrd="0" destOrd="0" presId="urn:microsoft.com/office/officeart/2005/8/layout/pList1"/>
    <dgm:cxn modelId="{04A93AF8-24DA-4162-8070-A858C575F794}" type="presParOf" srcId="{CB732FC0-1E54-41D9-A162-CAF9A3887A03}" destId="{77BABA6D-31ED-4B47-8CC7-7A9F3D5D5CCA}" srcOrd="0" destOrd="0" presId="urn:microsoft.com/office/officeart/2005/8/layout/pList1"/>
    <dgm:cxn modelId="{FB5A3760-318A-45EA-ADA7-F42473FA7258}" type="presParOf" srcId="{77BABA6D-31ED-4B47-8CC7-7A9F3D5D5CCA}" destId="{C22164F4-7FF1-45ED-83FB-C9003B192F66}" srcOrd="0" destOrd="0" presId="urn:microsoft.com/office/officeart/2005/8/layout/pList1"/>
    <dgm:cxn modelId="{AF67515A-3930-419D-8913-CCF31B62659D}" type="presParOf" srcId="{77BABA6D-31ED-4B47-8CC7-7A9F3D5D5CCA}" destId="{3DFEEC15-BAEB-4981-A6C5-705E797EED5A}" srcOrd="1" destOrd="0" presId="urn:microsoft.com/office/officeart/2005/8/layout/pList1"/>
    <dgm:cxn modelId="{E251525F-F3D4-46C7-BD41-AA7AA3DE0A5B}" type="presParOf" srcId="{CB732FC0-1E54-41D9-A162-CAF9A3887A03}" destId="{BD2D4486-8CD9-4017-9C40-C4E046463CD6}" srcOrd="1" destOrd="0" presId="urn:microsoft.com/office/officeart/2005/8/layout/pList1"/>
    <dgm:cxn modelId="{F853E52F-8170-45A8-8DF7-3911C0ABFDA4}" type="presParOf" srcId="{CB732FC0-1E54-41D9-A162-CAF9A3887A03}" destId="{043588FD-0829-4D9B-A52E-161B7308AE87}" srcOrd="2" destOrd="0" presId="urn:microsoft.com/office/officeart/2005/8/layout/pList1"/>
    <dgm:cxn modelId="{3D3D497B-13B3-4B86-913C-2CFBA3DB3F73}" type="presParOf" srcId="{043588FD-0829-4D9B-A52E-161B7308AE87}" destId="{3C8A0A54-3E0A-4CB4-A842-AAE544D6F752}" srcOrd="0" destOrd="0" presId="urn:microsoft.com/office/officeart/2005/8/layout/pList1"/>
    <dgm:cxn modelId="{4C05BBA6-B8F2-4145-AA9C-BFE384EB081F}" type="presParOf" srcId="{043588FD-0829-4D9B-A52E-161B7308AE87}" destId="{980C0676-0EF8-4C76-B29B-0AAA1844BC60}" srcOrd="1" destOrd="0" presId="urn:microsoft.com/office/officeart/2005/8/layout/pList1"/>
    <dgm:cxn modelId="{346BC85C-6683-4BE9-9ADA-23B97DA39BF6}" type="presParOf" srcId="{CB732FC0-1E54-41D9-A162-CAF9A3887A03}" destId="{4332DFB5-7A23-4957-86B6-A813A376066A}" srcOrd="3" destOrd="0" presId="urn:microsoft.com/office/officeart/2005/8/layout/pList1"/>
    <dgm:cxn modelId="{0DA5F360-BA5C-4549-8214-D6334A7967F2}" type="presParOf" srcId="{CB732FC0-1E54-41D9-A162-CAF9A3887A03}" destId="{6B1EF594-8922-4259-B9C3-EBA9A86422C2}" srcOrd="4" destOrd="0" presId="urn:microsoft.com/office/officeart/2005/8/layout/pList1"/>
    <dgm:cxn modelId="{A9F6DB69-D8CB-4507-9A01-B1741A5431E9}" type="presParOf" srcId="{6B1EF594-8922-4259-B9C3-EBA9A86422C2}" destId="{E59E9674-5D1D-4F4F-B01A-0D7AE403F221}" srcOrd="0" destOrd="0" presId="urn:microsoft.com/office/officeart/2005/8/layout/pList1"/>
    <dgm:cxn modelId="{4359BAA8-94AF-4F00-AF50-0BBB9BCF2F5A}" type="presParOf" srcId="{6B1EF594-8922-4259-B9C3-EBA9A86422C2}" destId="{62614032-AC30-4F3A-A79F-6E341C55E5BB}" srcOrd="1" destOrd="0" presId="urn:microsoft.com/office/officeart/2005/8/layout/pList1"/>
    <dgm:cxn modelId="{ACC4D465-D6FA-49E8-9811-3F7FAA34F64E}" type="presParOf" srcId="{CB732FC0-1E54-41D9-A162-CAF9A3887A03}" destId="{1B066E29-4F57-4494-B2F3-A6609E5A2CEC}" srcOrd="5" destOrd="0" presId="urn:microsoft.com/office/officeart/2005/8/layout/pList1"/>
    <dgm:cxn modelId="{58176A60-7E44-4E05-A17E-A5A8E513AD5B}" type="presParOf" srcId="{CB732FC0-1E54-41D9-A162-CAF9A3887A03}" destId="{CEC28AE3-85CA-4ED7-A7DA-DADE0B5EEE0C}" srcOrd="6" destOrd="0" presId="urn:microsoft.com/office/officeart/2005/8/layout/pList1"/>
    <dgm:cxn modelId="{445D8902-97CC-4036-97A0-D85CB2FEB8A4}" type="presParOf" srcId="{CEC28AE3-85CA-4ED7-A7DA-DADE0B5EEE0C}" destId="{7FEDACC3-61FA-4DFE-A1C0-E21A1BE0C477}" srcOrd="0" destOrd="0" presId="urn:microsoft.com/office/officeart/2005/8/layout/pList1"/>
    <dgm:cxn modelId="{CB2A478A-BDB4-4A63-A2EE-CF83F19C58A3}" type="presParOf" srcId="{CEC28AE3-85CA-4ED7-A7DA-DADE0B5EEE0C}" destId="{DC36414B-A51B-4126-80DA-8F27D2E96471}" srcOrd="1" destOrd="0" presId="urn:microsoft.com/office/officeart/2005/8/layout/pList1"/>
    <dgm:cxn modelId="{8296228F-81E3-4F11-98BA-7776CDE575C7}" type="presParOf" srcId="{CB732FC0-1E54-41D9-A162-CAF9A3887A03}" destId="{6BD8AEB1-5C48-4D03-B427-E87961B2E884}" srcOrd="7" destOrd="0" presId="urn:microsoft.com/office/officeart/2005/8/layout/pList1"/>
    <dgm:cxn modelId="{B48B1454-547D-4DFD-B373-4F12F36FC5A4}" type="presParOf" srcId="{CB732FC0-1E54-41D9-A162-CAF9A3887A03}" destId="{820721EF-467B-48AC-BAE2-9FCB78387C71}" srcOrd="8" destOrd="0" presId="urn:microsoft.com/office/officeart/2005/8/layout/pList1"/>
    <dgm:cxn modelId="{6D940BDC-29F8-4E4E-AF29-6A34D36B221F}" type="presParOf" srcId="{820721EF-467B-48AC-BAE2-9FCB78387C71}" destId="{A62D6B79-882A-44DC-BFD4-6CA9C2F6C012}" srcOrd="0" destOrd="0" presId="urn:microsoft.com/office/officeart/2005/8/layout/pList1"/>
    <dgm:cxn modelId="{6462EDC3-0D2C-4A83-A72C-047B59A5BE8E}" type="presParOf" srcId="{820721EF-467B-48AC-BAE2-9FCB78387C71}" destId="{6F179812-CD71-41AE-9992-7BA0AD401B6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164F4-7FF1-45ED-83FB-C9003B192F66}">
      <dsp:nvSpPr>
        <dsp:cNvPr id="0" name=""/>
        <dsp:cNvSpPr/>
      </dsp:nvSpPr>
      <dsp:spPr>
        <a:xfrm>
          <a:off x="484099" y="0"/>
          <a:ext cx="1781575" cy="1240714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EEC15-BAEB-4981-A6C5-705E797EED5A}">
      <dsp:nvSpPr>
        <dsp:cNvPr id="0" name=""/>
        <dsp:cNvSpPr/>
      </dsp:nvSpPr>
      <dsp:spPr>
        <a:xfrm>
          <a:off x="414712" y="1241502"/>
          <a:ext cx="1780080" cy="660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Setting up </a:t>
          </a:r>
          <a:r>
            <a:rPr lang="it-IT" sz="1100" b="1" kern="1200" dirty="0"/>
            <a:t>ROS 2 Jazzy + Gazebo Harmonic</a:t>
          </a:r>
          <a:endParaRPr lang="en-GB" sz="1100" b="1" kern="1200" dirty="0"/>
        </a:p>
      </dsp:txBody>
      <dsp:txXfrm>
        <a:off x="414712" y="1241502"/>
        <a:ext cx="1780080" cy="660409"/>
      </dsp:txXfrm>
    </dsp:sp>
    <dsp:sp modelId="{3C8A0A54-3E0A-4CB4-A842-AAE544D6F752}">
      <dsp:nvSpPr>
        <dsp:cNvPr id="0" name=""/>
        <dsp:cNvSpPr/>
      </dsp:nvSpPr>
      <dsp:spPr>
        <a:xfrm>
          <a:off x="2359311" y="8811"/>
          <a:ext cx="1968804" cy="1262914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C0676-0EF8-4C76-B29B-0AAA1844BC60}">
      <dsp:nvSpPr>
        <dsp:cNvPr id="0" name=""/>
        <dsp:cNvSpPr/>
      </dsp:nvSpPr>
      <dsp:spPr>
        <a:xfrm>
          <a:off x="2450576" y="1248208"/>
          <a:ext cx="1780080" cy="660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Following the official Gazebo</a:t>
          </a:r>
          <a:r>
            <a:rPr lang="en-GB" sz="1100" b="1" kern="1200" dirty="0"/>
            <a:t> Project Template Guide</a:t>
          </a:r>
          <a:endParaRPr lang="en-GB" sz="1100" kern="1200" dirty="0"/>
        </a:p>
      </dsp:txBody>
      <dsp:txXfrm>
        <a:off x="2450576" y="1248208"/>
        <a:ext cx="1780080" cy="660409"/>
      </dsp:txXfrm>
    </dsp:sp>
    <dsp:sp modelId="{E59E9674-5D1D-4F4F-B01A-0D7AE403F221}">
      <dsp:nvSpPr>
        <dsp:cNvPr id="0" name=""/>
        <dsp:cNvSpPr/>
      </dsp:nvSpPr>
      <dsp:spPr>
        <a:xfrm>
          <a:off x="4503101" y="12622"/>
          <a:ext cx="1780080" cy="1226475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14032-AC30-4F3A-A79F-6E341C55E5BB}">
      <dsp:nvSpPr>
        <dsp:cNvPr id="0" name=""/>
        <dsp:cNvSpPr/>
      </dsp:nvSpPr>
      <dsp:spPr>
        <a:xfrm>
          <a:off x="4503101" y="1239098"/>
          <a:ext cx="1780080" cy="660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Installing and running a </a:t>
          </a:r>
          <a:r>
            <a:rPr lang="it-IT" sz="1100" b="1" kern="1200" dirty="0"/>
            <a:t>universal robot (UR) simulation</a:t>
          </a:r>
          <a:endParaRPr lang="en-GB" sz="1100" kern="1200" dirty="0"/>
        </a:p>
      </dsp:txBody>
      <dsp:txXfrm>
        <a:off x="4503101" y="1239098"/>
        <a:ext cx="1780080" cy="660409"/>
      </dsp:txXfrm>
    </dsp:sp>
    <dsp:sp modelId="{7FEDACC3-61FA-4DFE-A1C0-E21A1BE0C477}">
      <dsp:nvSpPr>
        <dsp:cNvPr id="0" name=""/>
        <dsp:cNvSpPr/>
      </dsp:nvSpPr>
      <dsp:spPr>
        <a:xfrm>
          <a:off x="996836" y="1908958"/>
          <a:ext cx="1780080" cy="1226475"/>
        </a:xfrm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6414B-A51B-4126-80DA-8F27D2E96471}">
      <dsp:nvSpPr>
        <dsp:cNvPr id="0" name=""/>
        <dsp:cNvSpPr/>
      </dsp:nvSpPr>
      <dsp:spPr>
        <a:xfrm>
          <a:off x="996836" y="3124534"/>
          <a:ext cx="1780080" cy="660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Launching a custom </a:t>
          </a:r>
          <a:r>
            <a:rPr lang="it-IT" sz="1100" b="1" kern="1200" dirty="0"/>
            <a:t>world</a:t>
          </a:r>
          <a:r>
            <a:rPr lang="it-IT" sz="1100" kern="1200" dirty="0"/>
            <a:t>(drone race track)</a:t>
          </a:r>
          <a:endParaRPr lang="en-GB" sz="1100" kern="1200" dirty="0"/>
        </a:p>
      </dsp:txBody>
      <dsp:txXfrm>
        <a:off x="996836" y="3124534"/>
        <a:ext cx="1780080" cy="660409"/>
      </dsp:txXfrm>
    </dsp:sp>
    <dsp:sp modelId="{A62D6B79-882A-44DC-BFD4-6CA9C2F6C012}">
      <dsp:nvSpPr>
        <dsp:cNvPr id="0" name=""/>
        <dsp:cNvSpPr/>
      </dsp:nvSpPr>
      <dsp:spPr>
        <a:xfrm>
          <a:off x="3398061" y="1969632"/>
          <a:ext cx="1780080" cy="1226475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79812-CD71-41AE-9992-7BA0AD401B66}">
      <dsp:nvSpPr>
        <dsp:cNvPr id="0" name=""/>
        <dsp:cNvSpPr/>
      </dsp:nvSpPr>
      <dsp:spPr>
        <a:xfrm>
          <a:off x="3380278" y="3153606"/>
          <a:ext cx="1780080" cy="660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Controlling the </a:t>
          </a:r>
          <a:r>
            <a:rPr lang="it-IT" sz="1100" b="1" kern="1200" dirty="0"/>
            <a:t>UR arm </a:t>
          </a:r>
          <a:r>
            <a:rPr lang="it-IT" sz="1100" kern="1200" dirty="0"/>
            <a:t>using </a:t>
          </a:r>
          <a:r>
            <a:rPr lang="it-IT" sz="1100" b="1" kern="1200" dirty="0"/>
            <a:t>python node</a:t>
          </a:r>
          <a:endParaRPr lang="en-GB" sz="1100" b="1" kern="1200" dirty="0"/>
        </a:p>
      </dsp:txBody>
      <dsp:txXfrm>
        <a:off x="3380278" y="3153606"/>
        <a:ext cx="1780080" cy="660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66AF1DC-7F49-A24C-8A1B-166E2ED790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A33C56-A2D5-4E4E-827E-71DE8DB5A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2103-E3E1-6C47-9C03-3A4330A63ED2}" type="datetime1">
              <a:rPr lang="it-IT" smtClean="0"/>
              <a:t>19/11/2025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AEF9E9-A1D0-864D-B9C9-A16B879811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CA1F14-2160-8D4F-920A-A24F059F8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1598-FC98-3F4F-AF67-3E41A86973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58305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12A7-C7D6-7542-9495-86D2A5F89521}" type="datetime1">
              <a:rPr lang="it-IT" smtClean="0"/>
              <a:t>19/11/2025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8D42F-EEB8-D844-BCC2-FD260910283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5447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4812A7-C7D6-7542-9495-86D2A5F89521}" type="datetime1">
              <a:rPr lang="it-IT" smtClean="0"/>
              <a:t>19/11/2025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8D42F-EEB8-D844-BCC2-FD260910283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346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57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075F0702-5A13-1349-A296-951553656D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8839" y="5244663"/>
            <a:ext cx="10434596" cy="916652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Fira Sans Medium" panose="020B05030500000200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it-IT" dirty="0"/>
              <a:t>Fare clic per modificare l’autore delle slide</a:t>
            </a:r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BACD2019-637B-3D4C-A8D4-30C84AABC93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58983" y="1613338"/>
            <a:ext cx="10434596" cy="2099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C95D-4677-2D48-8044-4BC81EDFDD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58839" y="4091493"/>
            <a:ext cx="10434596" cy="749279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delle slide</a:t>
            </a:r>
          </a:p>
        </p:txBody>
      </p:sp>
      <p:pic>
        <p:nvPicPr>
          <p:cNvPr id="6" name="Immagine 11">
            <a:extLst>
              <a:ext uri="{FF2B5EF4-FFF2-40B4-BE49-F238E27FC236}">
                <a16:creationId xmlns:a16="http://schemas.microsoft.com/office/drawing/2014/main" id="{5E90E90F-1A9A-4346-87C6-7AC9EBE9B3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536" y="759485"/>
            <a:ext cx="3579521" cy="5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7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, testo e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511381"/>
            <a:ext cx="5058291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93921" y="2511381"/>
            <a:ext cx="5058291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551582"/>
            <a:ext cx="5058291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3921" y="1551581"/>
            <a:ext cx="5058291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2AEED0-49D4-3E47-AC3F-270F49F4CC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D055194-F38E-BC41-A98D-1177A0272C8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505698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35850251-896E-B041-8180-ED90B104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pic>
        <p:nvPicPr>
          <p:cNvPr id="10" name="Immagine 5">
            <a:extLst>
              <a:ext uri="{FF2B5EF4-FFF2-40B4-BE49-F238E27FC236}">
                <a16:creationId xmlns:a16="http://schemas.microsoft.com/office/drawing/2014/main" id="{05CCAFF5-4182-4395-BC62-A5D6E4B6C9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511381"/>
            <a:ext cx="3102820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544591" y="2511381"/>
            <a:ext cx="3102820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798A6822-7DA7-2E4D-B441-3AC1A45F600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249395" y="2511381"/>
            <a:ext cx="3102820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3" y="1551582"/>
            <a:ext cx="3102820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4591" y="1551581"/>
            <a:ext cx="3102820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9EA2753-54CC-C644-8DA9-3ED0F1CF24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9395" y="1551581"/>
            <a:ext cx="3102820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5D853E-0A41-7F40-8291-86C503BFAC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07389034-36FE-D04B-97E1-02A924367620}"/>
              </a:ext>
            </a:extLst>
          </p:cNvPr>
          <p:cNvCxnSpPr>
            <a:cxnSpLocks/>
          </p:cNvCxnSpPr>
          <p:nvPr userDrawn="1"/>
        </p:nvCxnSpPr>
        <p:spPr>
          <a:xfrm>
            <a:off x="4251367" y="2505698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B042105-974D-A945-82DA-C0EE98AFE88E}"/>
              </a:ext>
            </a:extLst>
          </p:cNvPr>
          <p:cNvCxnSpPr>
            <a:cxnSpLocks/>
          </p:cNvCxnSpPr>
          <p:nvPr userDrawn="1"/>
        </p:nvCxnSpPr>
        <p:spPr>
          <a:xfrm>
            <a:off x="7942613" y="2505698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itolo 1">
            <a:extLst>
              <a:ext uri="{FF2B5EF4-FFF2-40B4-BE49-F238E27FC236}">
                <a16:creationId xmlns:a16="http://schemas.microsoft.com/office/drawing/2014/main" id="{8B77CED5-B561-3846-9AB3-80FAFE6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pic>
        <p:nvPicPr>
          <p:cNvPr id="15" name="Immagine 5">
            <a:extLst>
              <a:ext uri="{FF2B5EF4-FFF2-40B4-BE49-F238E27FC236}">
                <a16:creationId xmlns:a16="http://schemas.microsoft.com/office/drawing/2014/main" id="{BF1A2FC5-04D8-46D2-90B5-5D71FA7266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6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fine">
    <p:bg>
      <p:bgPr>
        <a:solidFill>
          <a:srgbClr val="57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4">
            <a:extLst>
              <a:ext uri="{FF2B5EF4-FFF2-40B4-BE49-F238E27FC236}">
                <a16:creationId xmlns:a16="http://schemas.microsoft.com/office/drawing/2014/main" id="{2136F851-211B-4D20-9E04-391330F7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54100" y="2844737"/>
            <a:ext cx="1730693" cy="1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58983" y="1650670"/>
            <a:ext cx="10434596" cy="4510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1FC0CAFC-1BD2-4324-81B7-E51B717D75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536" y="741290"/>
            <a:ext cx="3593335" cy="5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3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 + sottotitolo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39042D-E5F6-354C-AE48-85CA368F3E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58840" y="4512248"/>
            <a:ext cx="10434453" cy="906143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della sezione</a:t>
            </a:r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58983" y="1602829"/>
            <a:ext cx="10434596" cy="2422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5" name="Immagine 12">
            <a:extLst>
              <a:ext uri="{FF2B5EF4-FFF2-40B4-BE49-F238E27FC236}">
                <a16:creationId xmlns:a16="http://schemas.microsoft.com/office/drawing/2014/main" id="{591280C3-9687-48B9-901A-5BC9CA6F7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536" y="741290"/>
            <a:ext cx="3593335" cy="5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sotto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A57FB5-7025-8A46-A2C8-9AC199CB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1382"/>
            <a:ext cx="10515600" cy="3057565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65F876-3350-441E-BD36-BE705EBA20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551582"/>
            <a:ext cx="105156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74676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04C02021-F048-EF46-A427-824414E0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11EF75-678E-9E47-B9E3-622B2E130D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A205F8-F97E-E14B-B440-BBC8D0D15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8339"/>
            <a:ext cx="10515600" cy="428625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DBD12F23-E33C-407D-A95E-12DAA7FEEC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7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itolo 1">
            <a:extLst>
              <a:ext uri="{FF2B5EF4-FFF2-40B4-BE49-F238E27FC236}">
                <a16:creationId xmlns:a16="http://schemas.microsoft.com/office/drawing/2014/main" id="{4A68EDD3-8B24-5E4A-A507-BC4297B6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747EE5-0480-854D-A548-B2B40F2E6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AB9F965-5489-F944-AC9B-8A7ABDD5E40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1531917"/>
            <a:ext cx="10515600" cy="4037029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57B3B9C0-6AEB-E343-9620-C69E8840A9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7075"/>
            <a:ext cx="105156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pic>
        <p:nvPicPr>
          <p:cNvPr id="8" name="Immagine 5">
            <a:extLst>
              <a:ext uri="{FF2B5EF4-FFF2-40B4-BE49-F238E27FC236}">
                <a16:creationId xmlns:a16="http://schemas.microsoft.com/office/drawing/2014/main" id="{4C3E6AC8-304A-45BB-BEC4-587E8EDD2C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4F9B8F1-23BB-DE44-B117-C81D61DB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43054"/>
            <a:ext cx="12192000" cy="4024630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897D9E1E-9C0A-0D41-B11A-9921E9353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7075"/>
            <a:ext cx="10515600" cy="429888"/>
          </a:xfrm>
        </p:spPr>
        <p:txBody>
          <a:bodyPr lIns="0"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E6275BA2-C88F-D442-BB44-16AD120A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28D0BA34-5207-47CC-B3F0-AA54E3EBAB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D72F9B8-ABA2-4C42-A181-607DBB3A2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B8059-381A-704A-886C-F6DD9F44F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551582"/>
            <a:ext cx="105156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74676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C08E708D-0E00-AB46-8AF7-AAC94AA38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7075"/>
            <a:ext cx="105156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80C56B0F-86D4-8640-B1D0-FEBA0E0A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9F19B2D0-BB20-4500-9CF3-07CE9D0BA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3" y="1825625"/>
            <a:ext cx="5259388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1825625"/>
            <a:ext cx="5026623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2640CF2F-014B-48BB-9470-C376F2A7F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1" y="1825625"/>
            <a:ext cx="5259388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7178" y="1825625"/>
            <a:ext cx="5026623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202E7032-E4A1-4E3D-8853-E0F0124104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3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895A96-2866-484D-98AF-108A2B6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ADDCE6-9BC9-1045-9A9B-B7DA4ECE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1918"/>
            <a:ext cx="10515600" cy="4645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gli stili del testo dello schema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Secondo livello</a:t>
            </a:r>
          </a:p>
          <a:p>
            <a:pPr marL="814348" marR="0" lvl="2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Terzo livello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E5275-AA79-C14E-8281-AC408BAAE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0">
                <a:solidFill>
                  <a:schemeClr val="bg1">
                    <a:lumMod val="75000"/>
                  </a:schemeClr>
                </a:solidFill>
                <a:latin typeface="Fira Sans Medium" panose="020B0503050000020004" pitchFamily="34" charset="0"/>
              </a:defRPr>
            </a:lvl1pPr>
          </a:lstStyle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9" r:id="rId4"/>
    <p:sldLayoutId id="2147483650" r:id="rId5"/>
    <p:sldLayoutId id="2147483663" r:id="rId6"/>
    <p:sldLayoutId id="2147483654" r:id="rId7"/>
    <p:sldLayoutId id="2147483657" r:id="rId8"/>
    <p:sldLayoutId id="2147483669" r:id="rId9"/>
    <p:sldLayoutId id="2147483666" r:id="rId10"/>
    <p:sldLayoutId id="2147483665" r:id="rId11"/>
    <p:sldLayoutId id="2147483658" r:id="rId12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>
              <a:lumMod val="85000"/>
              <a:lumOff val="15000"/>
            </a:schemeClr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Fira Sans" panose="020B0503050000020004" pitchFamily="34" charset="0"/>
        <a:buChar char="―"/>
        <a:defRPr sz="1800" b="0" i="0" kern="1200">
          <a:solidFill>
            <a:schemeClr val="tx1">
              <a:lumMod val="65000"/>
              <a:lumOff val="35000"/>
            </a:schemeClr>
          </a:solidFill>
          <a:latin typeface="Fira Sans Medium" panose="020B0503050000020004" pitchFamily="34" charset="0"/>
          <a:ea typeface="+mn-ea"/>
          <a:cs typeface="+mn-cs"/>
        </a:defRPr>
      </a:lvl1pPr>
      <a:lvl2pPr marL="557185" marR="0" indent="-214303" algn="l" defTabSz="685766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Fira Sans" panose="020B0503050000020004" pitchFamily="34" charset="0"/>
        <a:buChar char="–"/>
        <a:tabLst/>
        <a:defRPr sz="1650" b="0" i="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E01BB7BE-E4F3-F34C-98AC-424C3998B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Abd alrahman alhindi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FAC99DC-03D4-7449-B6C7-2B86A9FA7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Controlling a UR Robot Arm inside a Custom Gazebo World</a:t>
            </a:r>
            <a:br>
              <a:rPr lang="en-GB" dirty="0"/>
            </a:b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10E4C7-8206-8949-88EE-952FB5F1AC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58839" y="4091493"/>
            <a:ext cx="10434596" cy="749279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7BC91B-B439-9016-A268-5ECB59FBC662}"/>
              </a:ext>
            </a:extLst>
          </p:cNvPr>
          <p:cNvSpPr/>
          <p:nvPr/>
        </p:nvSpPr>
        <p:spPr>
          <a:xfrm>
            <a:off x="457200" y="728663"/>
            <a:ext cx="4264429" cy="1332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UNIVPM | ESN Ancona | Erasmus Student Network">
            <a:extLst>
              <a:ext uri="{FF2B5EF4-FFF2-40B4-BE49-F238E27FC236}">
                <a16:creationId xmlns:a16="http://schemas.microsoft.com/office/drawing/2014/main" id="{2C6BD819-AF1F-C45A-DC56-9597AD79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762509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09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C64E81-C124-057F-E27B-F29DED52826F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9BEA9511-834C-09A0-9C34-8BB1943A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091D93-9004-629E-2FB3-7ACD4A367EFD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en-GB" dirty="0"/>
              <a:t>🏗️Building the UR Simulation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DDEC3-CAA1-FC58-A705-5381739EF32F}"/>
              </a:ext>
            </a:extLst>
          </p:cNvPr>
          <p:cNvSpPr/>
          <p:nvPr/>
        </p:nvSpPr>
        <p:spPr>
          <a:xfrm>
            <a:off x="4088476" y="2317625"/>
            <a:ext cx="4015047" cy="10224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cd ~/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project_ws</a:t>
            </a:r>
            <a:endParaRPr lang="en-GB" dirty="0">
              <a:solidFill>
                <a:schemeClr val="bg1"/>
              </a:solidFill>
              <a:latin typeface="+mj-lt"/>
            </a:endParaRPr>
          </a:p>
          <a:p>
            <a:r>
              <a:rPr lang="en-GB" dirty="0" err="1">
                <a:solidFill>
                  <a:schemeClr val="bg1"/>
                </a:solidFill>
                <a:latin typeface="+mj-lt"/>
              </a:rPr>
              <a:t>colcon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build --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symlink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-install</a:t>
            </a:r>
          </a:p>
          <a:p>
            <a:r>
              <a:rPr lang="en-GB" dirty="0">
                <a:solidFill>
                  <a:schemeClr val="bg1"/>
                </a:solidFill>
                <a:latin typeface="+mj-lt"/>
              </a:rPr>
              <a:t>source install/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setup.bash</a:t>
            </a:r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88D22C-1056-BCCB-2817-CD0AF0371276}"/>
              </a:ext>
            </a:extLst>
          </p:cNvPr>
          <p:cNvCxnSpPr/>
          <p:nvPr/>
        </p:nvCxnSpPr>
        <p:spPr>
          <a:xfrm>
            <a:off x="7218445" y="3339596"/>
            <a:ext cx="1315616" cy="122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C5447F-E52B-FE60-2533-7BDCBB45115A}"/>
              </a:ext>
            </a:extLst>
          </p:cNvPr>
          <p:cNvCxnSpPr/>
          <p:nvPr/>
        </p:nvCxnSpPr>
        <p:spPr>
          <a:xfrm flipH="1">
            <a:off x="3954851" y="3340090"/>
            <a:ext cx="1001259" cy="11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E2AFFFE5-350A-99E1-6881-FA17EB77B50C}"/>
              </a:ext>
            </a:extLst>
          </p:cNvPr>
          <p:cNvSpPr/>
          <p:nvPr/>
        </p:nvSpPr>
        <p:spPr>
          <a:xfrm>
            <a:off x="5823744" y="3339596"/>
            <a:ext cx="317241" cy="122231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2191B7-9E29-D057-8405-B662E2CCF443}"/>
              </a:ext>
            </a:extLst>
          </p:cNvPr>
          <p:cNvSpPr/>
          <p:nvPr/>
        </p:nvSpPr>
        <p:spPr>
          <a:xfrm>
            <a:off x="7950897" y="4561906"/>
            <a:ext cx="1960148" cy="19180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Sourcing </a:t>
            </a:r>
            <a:r>
              <a:rPr lang="en-GB" sz="1400" dirty="0">
                <a:latin typeface="+mj-lt"/>
              </a:rPr>
              <a:t>install/</a:t>
            </a:r>
            <a:r>
              <a:rPr lang="en-GB" sz="1400" dirty="0" err="1">
                <a:latin typeface="+mj-lt"/>
              </a:rPr>
              <a:t>setup.bash</a:t>
            </a:r>
            <a:endParaRPr lang="en-GB" sz="14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let edit files inside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without rebuilding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75BD26-6BD8-067B-34D4-8EC43045B347}"/>
              </a:ext>
            </a:extLst>
          </p:cNvPr>
          <p:cNvSpPr/>
          <p:nvPr/>
        </p:nvSpPr>
        <p:spPr>
          <a:xfrm>
            <a:off x="5091290" y="4561906"/>
            <a:ext cx="1782147" cy="1521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Built inside the workspace to keep everything consistent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DF2F79-ECBF-8D79-2951-814E2AEAAF55}"/>
              </a:ext>
            </a:extLst>
          </p:cNvPr>
          <p:cNvSpPr/>
          <p:nvPr/>
        </p:nvSpPr>
        <p:spPr>
          <a:xfrm>
            <a:off x="2401079" y="4448517"/>
            <a:ext cx="1960148" cy="19180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+mj-lt"/>
              </a:rPr>
              <a:t>--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symlink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-install: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Let us edit files inside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without rebuilding</a:t>
            </a:r>
          </a:p>
        </p:txBody>
      </p:sp>
    </p:spTree>
    <p:extLst>
      <p:ext uri="{BB962C8B-B14F-4D97-AF65-F5344CB8AC3E}">
        <p14:creationId xmlns:p14="http://schemas.microsoft.com/office/powerpoint/2010/main" val="96535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F1F05-2DE5-7274-DC49-1929168E01FA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59D5C352-A4EF-920A-0D7B-B568DBCD4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EE90A9-1EDB-5AFA-AFE2-F950DD07D132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🚀Launching the UR 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2BC59-809D-3B39-9F14-180AF8BF0388}"/>
              </a:ext>
            </a:extLst>
          </p:cNvPr>
          <p:cNvSpPr/>
          <p:nvPr/>
        </p:nvSpPr>
        <p:spPr>
          <a:xfrm>
            <a:off x="2640521" y="2317625"/>
            <a:ext cx="6910957" cy="400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ros2 launch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ur_simulation_gz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ur_sim_control.launch.py</a:t>
            </a: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579AC6-21D3-A80E-DE9B-6F2BAB47D2C9}"/>
              </a:ext>
            </a:extLst>
          </p:cNvPr>
          <p:cNvCxnSpPr/>
          <p:nvPr/>
        </p:nvCxnSpPr>
        <p:spPr>
          <a:xfrm>
            <a:off x="7218445" y="3339596"/>
            <a:ext cx="1315616" cy="122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D88CCE-200D-C811-3148-F0B41D074CC8}"/>
              </a:ext>
            </a:extLst>
          </p:cNvPr>
          <p:cNvCxnSpPr/>
          <p:nvPr/>
        </p:nvCxnSpPr>
        <p:spPr>
          <a:xfrm flipH="1">
            <a:off x="3954851" y="3340090"/>
            <a:ext cx="1001259" cy="11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8F466D8-5F33-33C8-88C8-60BCD9A5E592}"/>
              </a:ext>
            </a:extLst>
          </p:cNvPr>
          <p:cNvSpPr/>
          <p:nvPr/>
        </p:nvSpPr>
        <p:spPr>
          <a:xfrm>
            <a:off x="7950897" y="4561906"/>
            <a:ext cx="1960148" cy="19180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Brings up joint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controllers + Gazebo plugins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0603F2-38E8-0379-8DE6-5A46AEC01239}"/>
              </a:ext>
            </a:extLst>
          </p:cNvPr>
          <p:cNvSpPr/>
          <p:nvPr/>
        </p:nvSpPr>
        <p:spPr>
          <a:xfrm>
            <a:off x="2537874" y="4350863"/>
            <a:ext cx="1960148" cy="19180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Loads the UR5e or UR3e or UR10e robot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1738CF-320E-7CCA-1DF8-936BB61F72F3}"/>
              </a:ext>
            </a:extLst>
          </p:cNvPr>
          <p:cNvCxnSpPr/>
          <p:nvPr/>
        </p:nvCxnSpPr>
        <p:spPr>
          <a:xfrm flipH="1">
            <a:off x="1639262" y="2777891"/>
            <a:ext cx="1001259" cy="11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F9B94C-0B9C-D990-8169-788A87548946}"/>
              </a:ext>
            </a:extLst>
          </p:cNvPr>
          <p:cNvCxnSpPr/>
          <p:nvPr/>
        </p:nvCxnSpPr>
        <p:spPr>
          <a:xfrm>
            <a:off x="9593804" y="2728935"/>
            <a:ext cx="1315616" cy="122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FD8AEB-5944-3544-F4FE-F813AF6DBB6C}"/>
              </a:ext>
            </a:extLst>
          </p:cNvPr>
          <p:cNvSpPr/>
          <p:nvPr/>
        </p:nvSpPr>
        <p:spPr>
          <a:xfrm>
            <a:off x="119638" y="3755270"/>
            <a:ext cx="1960148" cy="19180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Launches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Gazebo Harmonic.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F7EAF9-3894-BA32-5D06-29C5E59A149F}"/>
              </a:ext>
            </a:extLst>
          </p:cNvPr>
          <p:cNvSpPr/>
          <p:nvPr/>
        </p:nvSpPr>
        <p:spPr>
          <a:xfrm>
            <a:off x="9998607" y="3955989"/>
            <a:ext cx="2193393" cy="21518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Confirms ROS 2 ↔ Gazebo ↔ UR bridge working properly</a:t>
            </a:r>
          </a:p>
        </p:txBody>
      </p:sp>
    </p:spTree>
    <p:extLst>
      <p:ext uri="{BB962C8B-B14F-4D97-AF65-F5344CB8AC3E}">
        <p14:creationId xmlns:p14="http://schemas.microsoft.com/office/powerpoint/2010/main" val="38268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DDFD4F-A8DA-E9D9-B3A8-4F0C03CCD868}"/>
              </a:ext>
            </a:extLst>
          </p:cNvPr>
          <p:cNvSpPr txBox="1">
            <a:spLocks/>
          </p:cNvSpPr>
          <p:nvPr/>
        </p:nvSpPr>
        <p:spPr>
          <a:xfrm>
            <a:off x="457200" y="1890272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F31EE7-F6BE-35CE-E5FC-A0C1ADF3FD2F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UNIVPM | ESN Ancona | Erasmus Student Network">
            <a:extLst>
              <a:ext uri="{FF2B5EF4-FFF2-40B4-BE49-F238E27FC236}">
                <a16:creationId xmlns:a16="http://schemas.microsoft.com/office/drawing/2014/main" id="{F3101D8D-A93B-3184-FCC7-BEF3AAE38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14183D-524C-90D6-73FB-3BCBBB76BFBF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🔗What is </a:t>
            </a:r>
            <a:r>
              <a:rPr lang="en-GB" dirty="0" err="1"/>
              <a:t>symlink</a:t>
            </a:r>
            <a:r>
              <a:rPr lang="en-GB" dirty="0"/>
              <a:t>?!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C851AB-0C07-43C2-EB08-F7382A98CAC2}"/>
              </a:ext>
            </a:extLst>
          </p:cNvPr>
          <p:cNvSpPr/>
          <p:nvPr/>
        </p:nvSpPr>
        <p:spPr>
          <a:xfrm>
            <a:off x="3831023" y="2175029"/>
            <a:ext cx="4015047" cy="790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GB" dirty="0">
                <a:solidFill>
                  <a:schemeClr val="bg1"/>
                </a:solidFill>
                <a:latin typeface="+mj-lt"/>
              </a:rPr>
              <a:t>build --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symlink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-install</a:t>
            </a: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1D6544-B756-0971-6A83-1BEAA219C5BD}"/>
              </a:ext>
            </a:extLst>
          </p:cNvPr>
          <p:cNvCxnSpPr/>
          <p:nvPr/>
        </p:nvCxnSpPr>
        <p:spPr>
          <a:xfrm>
            <a:off x="7218445" y="3339596"/>
            <a:ext cx="1315616" cy="122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D45F91-2B23-9A2A-07CF-D739F3512FDD}"/>
              </a:ext>
            </a:extLst>
          </p:cNvPr>
          <p:cNvCxnSpPr/>
          <p:nvPr/>
        </p:nvCxnSpPr>
        <p:spPr>
          <a:xfrm flipH="1">
            <a:off x="3954851" y="3340090"/>
            <a:ext cx="1001259" cy="11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F3F9510-3620-51B1-8AC5-62B22C84EAF8}"/>
              </a:ext>
            </a:extLst>
          </p:cNvPr>
          <p:cNvSpPr/>
          <p:nvPr/>
        </p:nvSpPr>
        <p:spPr>
          <a:xfrm>
            <a:off x="7708778" y="4561906"/>
            <a:ext cx="2125258" cy="17292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Saves a lot of time while learning and experimenting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5651DD-17BE-9C2E-042F-A097C2A941FF}"/>
              </a:ext>
            </a:extLst>
          </p:cNvPr>
          <p:cNvSpPr/>
          <p:nvPr/>
        </p:nvSpPr>
        <p:spPr>
          <a:xfrm>
            <a:off x="2537874" y="4350863"/>
            <a:ext cx="1960148" cy="19180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Lets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ud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edit files inside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and see the effect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immediately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9F524B-7D4F-E551-4CC9-3E6725BE85AA}"/>
              </a:ext>
            </a:extLst>
          </p:cNvPr>
          <p:cNvCxnSpPr/>
          <p:nvPr/>
        </p:nvCxnSpPr>
        <p:spPr>
          <a:xfrm flipH="1">
            <a:off x="1639262" y="2777891"/>
            <a:ext cx="1001259" cy="11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998519-DEAB-B35A-91E7-6DB423DBF66A}"/>
              </a:ext>
            </a:extLst>
          </p:cNvPr>
          <p:cNvCxnSpPr/>
          <p:nvPr/>
        </p:nvCxnSpPr>
        <p:spPr>
          <a:xfrm>
            <a:off x="9593804" y="2728935"/>
            <a:ext cx="1315616" cy="122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1629C32-E4EC-5218-29E7-A87C84A433F0}"/>
              </a:ext>
            </a:extLst>
          </p:cNvPr>
          <p:cNvSpPr/>
          <p:nvPr/>
        </p:nvSpPr>
        <p:spPr>
          <a:xfrm>
            <a:off x="119638" y="3755270"/>
            <a:ext cx="1960148" cy="19180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Points the installation directly to the workspace files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24CD2-4E43-D40A-16F9-0E607B7F3E7A}"/>
              </a:ext>
            </a:extLst>
          </p:cNvPr>
          <p:cNvSpPr/>
          <p:nvPr/>
        </p:nvSpPr>
        <p:spPr>
          <a:xfrm>
            <a:off x="9998607" y="3955989"/>
            <a:ext cx="2193393" cy="21518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Perfect for working on simulation configs and Python scripts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99A3E2-08F8-FDFF-C30F-8FC723BF2F9D}"/>
              </a:ext>
            </a:extLst>
          </p:cNvPr>
          <p:cNvSpPr txBox="1"/>
          <p:nvPr/>
        </p:nvSpPr>
        <p:spPr>
          <a:xfrm>
            <a:off x="7998781" y="1706964"/>
            <a:ext cx="2125258" cy="16331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endParaRPr lang="en-GB" sz="1050" b="0" i="1" dirty="0">
              <a:latin typeface="Fira Sans" panose="020B0503050000020004" pitchFamily="34" charset="0"/>
            </a:endParaRPr>
          </a:p>
        </p:txBody>
      </p:sp>
      <p:sp>
        <p:nvSpPr>
          <p:cNvPr id="22" name="Teardrop 21">
            <a:extLst>
              <a:ext uri="{FF2B5EF4-FFF2-40B4-BE49-F238E27FC236}">
                <a16:creationId xmlns:a16="http://schemas.microsoft.com/office/drawing/2014/main" id="{417F0DBC-9F9B-705B-4C7E-D56A528EA360}"/>
              </a:ext>
            </a:extLst>
          </p:cNvPr>
          <p:cNvSpPr/>
          <p:nvPr/>
        </p:nvSpPr>
        <p:spPr>
          <a:xfrm>
            <a:off x="5085435" y="3271145"/>
            <a:ext cx="1674922" cy="1729239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latin typeface="Arial" panose="020B0604020202020204" pitchFamily="34" charset="0"/>
                <a:cs typeface="Arial" panose="020B0604020202020204" pitchFamily="34" charset="0"/>
              </a:rPr>
              <a:t>It is a pointer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to another file or folder.</a:t>
            </a:r>
          </a:p>
        </p:txBody>
      </p:sp>
    </p:spTree>
    <p:extLst>
      <p:ext uri="{BB962C8B-B14F-4D97-AF65-F5344CB8AC3E}">
        <p14:creationId xmlns:p14="http://schemas.microsoft.com/office/powerpoint/2010/main" val="183815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7B6117-AC73-70DA-46CF-E62EA02DC219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780C0D6A-86D6-8873-A33A-9F1E216A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719C03-D8F5-5BCA-B90F-94771BBAEB17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en-GB" dirty="0"/>
              <a:t>🦾Exploring the Controller Interface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5F45DF-86C3-D1CB-E9CC-2F58E8042519}"/>
              </a:ext>
            </a:extLst>
          </p:cNvPr>
          <p:cNvSpPr txBox="1">
            <a:spLocks/>
          </p:cNvSpPr>
          <p:nvPr/>
        </p:nvSpPr>
        <p:spPr>
          <a:xfrm>
            <a:off x="542075" y="1778305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We Verify which ROS 2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available.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We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active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nterfaces using ROS commands</a:t>
            </a:r>
            <a:r>
              <a:rPr lang="en-GB" dirty="0">
                <a:solidFill>
                  <a:schemeClr val="tx1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identify the trajectory and state controllers provided by the UR simulation.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E6D012-BFE5-8FC3-A57B-58C0A38DF2C6}"/>
              </a:ext>
            </a:extLst>
          </p:cNvPr>
          <p:cNvSpPr/>
          <p:nvPr/>
        </p:nvSpPr>
        <p:spPr>
          <a:xfrm>
            <a:off x="748117" y="3528760"/>
            <a:ext cx="5214144" cy="6793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ros2 topic list | grep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joint_trajectory</a:t>
            </a:r>
            <a:endParaRPr lang="en-GB" dirty="0">
              <a:solidFill>
                <a:schemeClr val="bg1"/>
              </a:solidFill>
              <a:latin typeface="+mj-lt"/>
            </a:endParaRPr>
          </a:p>
          <a:p>
            <a:r>
              <a:rPr lang="en-GB" dirty="0">
                <a:solidFill>
                  <a:schemeClr val="bg1"/>
                </a:solidFill>
                <a:latin typeface="+mj-lt"/>
              </a:rPr>
              <a:t>ros2 control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list_controllers</a:t>
            </a:r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435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F93354-A02D-CEF3-EB5D-B8A81F6FA805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UNIVPM | ESN Ancona | Erasmus Student Network">
            <a:extLst>
              <a:ext uri="{FF2B5EF4-FFF2-40B4-BE49-F238E27FC236}">
                <a16:creationId xmlns:a16="http://schemas.microsoft.com/office/drawing/2014/main" id="{FE27B5AD-5F01-19D9-BAF1-65694EC3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09195B-7A09-0D90-87E4-DDAB9C621F96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📋Controllers we found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483F53-1AF9-DD6D-F76C-46B69C8C0C61}"/>
              </a:ext>
            </a:extLst>
          </p:cNvPr>
          <p:cNvSpPr/>
          <p:nvPr/>
        </p:nvSpPr>
        <p:spPr>
          <a:xfrm>
            <a:off x="1957768" y="4967922"/>
            <a:ext cx="1960148" cy="19180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publishes the robot’s current joint positions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1268A5-5FFF-5F60-F838-EF91AEBAA716}"/>
              </a:ext>
            </a:extLst>
          </p:cNvPr>
          <p:cNvSpPr/>
          <p:nvPr/>
        </p:nvSpPr>
        <p:spPr>
          <a:xfrm>
            <a:off x="8274084" y="4954387"/>
            <a:ext cx="1960148" cy="19036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receives joint trajectory commands and moves the arm smoothly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13158-191C-8493-78A3-0BC70DF85683}"/>
              </a:ext>
            </a:extLst>
          </p:cNvPr>
          <p:cNvSpPr/>
          <p:nvPr/>
        </p:nvSpPr>
        <p:spPr>
          <a:xfrm>
            <a:off x="7140774" y="2771192"/>
            <a:ext cx="4226767" cy="634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joint_state_broadcaster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21B3F8-5A7A-6538-5350-1468995DE6A3}"/>
              </a:ext>
            </a:extLst>
          </p:cNvPr>
          <p:cNvSpPr/>
          <p:nvPr/>
        </p:nvSpPr>
        <p:spPr>
          <a:xfrm>
            <a:off x="824460" y="2771192"/>
            <a:ext cx="4226767" cy="634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scaled_joint_trajectory_controller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401A1C-8332-E5E1-5A1B-73D6D93CBD32}"/>
              </a:ext>
            </a:extLst>
          </p:cNvPr>
          <p:cNvCxnSpPr>
            <a:cxnSpLocks/>
          </p:cNvCxnSpPr>
          <p:nvPr/>
        </p:nvCxnSpPr>
        <p:spPr>
          <a:xfrm>
            <a:off x="6096000" y="1397865"/>
            <a:ext cx="1006858" cy="128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EA429B-2502-D916-1EB7-383087A5E047}"/>
              </a:ext>
            </a:extLst>
          </p:cNvPr>
          <p:cNvCxnSpPr>
            <a:cxnSpLocks/>
          </p:cNvCxnSpPr>
          <p:nvPr/>
        </p:nvCxnSpPr>
        <p:spPr>
          <a:xfrm flipH="1">
            <a:off x="5143678" y="1397865"/>
            <a:ext cx="952322" cy="128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0C94D3E-E061-97F2-6D96-F2239781578D}"/>
              </a:ext>
            </a:extLst>
          </p:cNvPr>
          <p:cNvSpPr/>
          <p:nvPr/>
        </p:nvSpPr>
        <p:spPr>
          <a:xfrm>
            <a:off x="2827176" y="3517641"/>
            <a:ext cx="298579" cy="14222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30CD643-5A2F-A800-A748-B3D6F06454D3}"/>
              </a:ext>
            </a:extLst>
          </p:cNvPr>
          <p:cNvSpPr/>
          <p:nvPr/>
        </p:nvSpPr>
        <p:spPr>
          <a:xfrm>
            <a:off x="9104867" y="3517641"/>
            <a:ext cx="298579" cy="14222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5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73AEBE-EE9C-8738-E823-D6FC0654B51C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UNIVPM | ESN Ancona | Erasmus Student Network">
            <a:extLst>
              <a:ext uri="{FF2B5EF4-FFF2-40B4-BE49-F238E27FC236}">
                <a16:creationId xmlns:a16="http://schemas.microsoft.com/office/drawing/2014/main" id="{AD27EF4A-300A-C71E-8E40-FE106C83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EA3795-3526-5D7B-8BD9-C981E447A119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➡️what is </a:t>
            </a:r>
            <a:r>
              <a:rPr lang="en-GB" dirty="0" err="1"/>
              <a:t>scaled_joint_trajectory_controller</a:t>
            </a:r>
            <a:r>
              <a:rPr lang="it-IT" dirty="0"/>
              <a:t>?!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67C5EC-5618-5B09-784C-A240105ED305}"/>
              </a:ext>
            </a:extLst>
          </p:cNvPr>
          <p:cNvSpPr txBox="1">
            <a:spLocks/>
          </p:cNvSpPr>
          <p:nvPr/>
        </p:nvSpPr>
        <p:spPr>
          <a:xfrm>
            <a:off x="457200" y="1899603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It is the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interface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sending motion commands.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Accepts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Trajectory messages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Ensures smooth, scaled, safe execution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Converts high-level motion commands → actual joint movements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where your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control node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publish commands</a:t>
            </a:r>
          </a:p>
        </p:txBody>
      </p:sp>
    </p:spTree>
    <p:extLst>
      <p:ext uri="{BB962C8B-B14F-4D97-AF65-F5344CB8AC3E}">
        <p14:creationId xmlns:p14="http://schemas.microsoft.com/office/powerpoint/2010/main" val="376887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F61C41-F1B7-9088-2278-5864880BBA78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UNIVPM | ESN Ancona | Erasmus Student Network">
            <a:extLst>
              <a:ext uri="{FF2B5EF4-FFF2-40B4-BE49-F238E27FC236}">
                <a16:creationId xmlns:a16="http://schemas.microsoft.com/office/drawing/2014/main" id="{30560461-A604-938E-78FB-6AB7B532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4FD1BF-F9A2-FE2F-9A3C-1D483E6C2BBB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🦾Why </a:t>
            </a:r>
            <a:r>
              <a:rPr lang="en-GB" u="sng" dirty="0"/>
              <a:t>This Controller </a:t>
            </a:r>
            <a:r>
              <a:rPr lang="en-GB" dirty="0"/>
              <a:t>Matters?!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8C07BF-A5D8-B031-F4FA-E2DBB54F4797}"/>
              </a:ext>
            </a:extLst>
          </p:cNvPr>
          <p:cNvSpPr txBox="1">
            <a:spLocks/>
          </p:cNvSpPr>
          <p:nvPr/>
        </p:nvSpPr>
        <p:spPr>
          <a:xfrm>
            <a:off x="457200" y="1890272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All UR motion control goes through this controller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scripts must publish to:</a:t>
            </a:r>
          </a:p>
          <a:p>
            <a:pPr marL="0" indent="0">
              <a:lnSpc>
                <a:spcPct val="2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this controller active, the script will not move the robot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bridges your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node → ROS 2 controller → Gazebo robot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6FC8AD-42AD-16A8-7092-1D7F19FD0C9C}"/>
              </a:ext>
            </a:extLst>
          </p:cNvPr>
          <p:cNvSpPr/>
          <p:nvPr/>
        </p:nvSpPr>
        <p:spPr>
          <a:xfrm>
            <a:off x="748116" y="3519429"/>
            <a:ext cx="6753695" cy="6793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scaled_joint_trajectory_controller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joint_trajectory</a:t>
            </a:r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41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5A9379-E973-A321-3514-AEFDA4D51BE4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A0D34445-4699-18A3-6268-B40736E3B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5E0AD6-16E3-16F1-DAF1-77573F5A8C29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💻Writing Python ROS 2 Control Node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198394-D9D6-BDE7-DC8D-5C76AD246E35}"/>
              </a:ext>
            </a:extLst>
          </p:cNvPr>
          <p:cNvSpPr txBox="1">
            <a:spLocks/>
          </p:cNvSpPr>
          <p:nvPr/>
        </p:nvSpPr>
        <p:spPr>
          <a:xfrm>
            <a:off x="457200" y="1890273"/>
            <a:ext cx="7184571" cy="2196536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we create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ROS 2 node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control the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 robot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 a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JointTrajectory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to the controller topic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name example: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ur_rotate_demo.py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71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FC07FA-2E2E-C20A-9522-613AFB4EDEDE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B364C6F2-3497-8F73-CE02-6943A5E1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1D07B7-792C-E73A-9F0E-D293290D25CE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🐍What the Python Node Does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E7E1FF-30F4-303C-9A2F-9AAE8B09CF4D}"/>
              </a:ext>
            </a:extLst>
          </p:cNvPr>
          <p:cNvSpPr txBox="1">
            <a:spLocks/>
          </p:cNvSpPr>
          <p:nvPr/>
        </p:nvSpPr>
        <p:spPr>
          <a:xfrm>
            <a:off x="523702" y="2188852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Imports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rclpy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 a publisher to:</a:t>
            </a:r>
          </a:p>
          <a:p>
            <a:pPr marL="0" indent="0">
              <a:lnSpc>
                <a:spcPct val="2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Builds a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JointTrajectory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Sends target joint values to the controller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the robot arm move in Gazebo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EF5C2-83DF-FBB9-76FD-81CEDBFBCDA4}"/>
              </a:ext>
            </a:extLst>
          </p:cNvPr>
          <p:cNvSpPr txBox="1"/>
          <p:nvPr/>
        </p:nvSpPr>
        <p:spPr>
          <a:xfrm>
            <a:off x="381746" y="1825129"/>
            <a:ext cx="5414865" cy="466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script performs the essential ROS 2 steps:</a:t>
            </a:r>
            <a:endParaRPr lang="en-GB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DE26BD-0449-C823-E851-3BB4C72B9B44}"/>
              </a:ext>
            </a:extLst>
          </p:cNvPr>
          <p:cNvSpPr/>
          <p:nvPr/>
        </p:nvSpPr>
        <p:spPr>
          <a:xfrm>
            <a:off x="748116" y="3519429"/>
            <a:ext cx="6753695" cy="6793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scaled_joint_trajectory_controller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joint_trajectory</a:t>
            </a:r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9147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71681D-34D7-791C-6227-A3B5A41A28F5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8A7871B1-CD30-06AB-F722-8146E799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A2CE79-D7CF-8A82-D646-4D9451BE9422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⚙️</a:t>
            </a:r>
            <a:r>
              <a:rPr lang="it-IT" dirty="0"/>
              <a:t>Core Python Logic</a:t>
            </a:r>
          </a:p>
          <a:p>
            <a:endParaRPr lang="it-IT" dirty="0"/>
          </a:p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BDB016-63F5-0981-536E-65DD70DF8E08}"/>
              </a:ext>
            </a:extLst>
          </p:cNvPr>
          <p:cNvSpPr/>
          <p:nvPr/>
        </p:nvSpPr>
        <p:spPr>
          <a:xfrm>
            <a:off x="2719152" y="1894284"/>
            <a:ext cx="6753695" cy="26947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 err="1">
                <a:solidFill>
                  <a:schemeClr val="bg1"/>
                </a:solidFill>
                <a:latin typeface="+mj-lt"/>
              </a:rPr>
              <a:t>msg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=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JointTrajectory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()</a:t>
            </a:r>
          </a:p>
          <a:p>
            <a:r>
              <a:rPr lang="en-GB" dirty="0" err="1">
                <a:solidFill>
                  <a:schemeClr val="bg1"/>
                </a:solidFill>
                <a:latin typeface="+mj-lt"/>
              </a:rPr>
              <a:t>msg.joint_names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= [...]</a:t>
            </a: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r>
              <a:rPr lang="en-GB" dirty="0">
                <a:solidFill>
                  <a:schemeClr val="bg1"/>
                </a:solidFill>
                <a:latin typeface="+mj-lt"/>
              </a:rPr>
              <a:t>point =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JointTrajectoryPoint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()</a:t>
            </a:r>
          </a:p>
          <a:p>
            <a:r>
              <a:rPr lang="en-GB" dirty="0" err="1">
                <a:solidFill>
                  <a:schemeClr val="bg1"/>
                </a:solidFill>
                <a:latin typeface="+mj-lt"/>
              </a:rPr>
              <a:t>point.positions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= [1.5, -1.5, 1.5, -1.0, 1.5, 0.0]</a:t>
            </a:r>
          </a:p>
          <a:p>
            <a:r>
              <a:rPr lang="en-GB" dirty="0" err="1">
                <a:solidFill>
                  <a:schemeClr val="bg1"/>
                </a:solidFill>
                <a:latin typeface="+mj-lt"/>
              </a:rPr>
              <a:t>point.time_from_start.sec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= 6</a:t>
            </a: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r>
              <a:rPr lang="en-GB" dirty="0" err="1">
                <a:solidFill>
                  <a:schemeClr val="bg1"/>
                </a:solidFill>
                <a:latin typeface="+mj-lt"/>
              </a:rPr>
              <a:t>msg.points.append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(point)</a:t>
            </a:r>
          </a:p>
          <a:p>
            <a:r>
              <a:rPr lang="en-GB" dirty="0" err="1">
                <a:solidFill>
                  <a:schemeClr val="bg1"/>
                </a:solidFill>
                <a:latin typeface="+mj-lt"/>
              </a:rPr>
              <a:t>pub.publish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msg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)</a:t>
            </a: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5CA93B-AE20-5FDF-2536-5C16629D8E77}"/>
              </a:ext>
            </a:extLst>
          </p:cNvPr>
          <p:cNvSpPr/>
          <p:nvPr/>
        </p:nvSpPr>
        <p:spPr>
          <a:xfrm>
            <a:off x="146909" y="4874613"/>
            <a:ext cx="2244837" cy="19927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joint_names</a:t>
            </a:r>
            <a:r>
              <a:rPr lang="en-GB" sz="1600" dirty="0"/>
              <a:t>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tells the controller which joints to move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F42FE1-E99C-0014-86DE-AD47F5CC4EA0}"/>
              </a:ext>
            </a:extLst>
          </p:cNvPr>
          <p:cNvSpPr/>
          <p:nvPr/>
        </p:nvSpPr>
        <p:spPr>
          <a:xfrm>
            <a:off x="10302446" y="4954386"/>
            <a:ext cx="1960148" cy="19180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+mj-lt"/>
              </a:rPr>
              <a:t>Publish </a:t>
            </a:r>
            <a:r>
              <a:rPr lang="en-GB" sz="1600" dirty="0"/>
              <a:t>→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Gazebo executes the movement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BA7A4B-12AD-5A64-D0FC-FD000C9281DB}"/>
              </a:ext>
            </a:extLst>
          </p:cNvPr>
          <p:cNvSpPr/>
          <p:nvPr/>
        </p:nvSpPr>
        <p:spPr>
          <a:xfrm>
            <a:off x="3492173" y="4954386"/>
            <a:ext cx="1960148" cy="19180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positions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/>
              <a:t>defines the final target angles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AF0110-0F1C-AD9C-2FFB-1785ECA192EC}"/>
              </a:ext>
            </a:extLst>
          </p:cNvPr>
          <p:cNvSpPr/>
          <p:nvPr/>
        </p:nvSpPr>
        <p:spPr>
          <a:xfrm>
            <a:off x="6162173" y="5057947"/>
            <a:ext cx="2962816" cy="18145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time_from_start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defines motion duration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5B8B06-670D-6553-076F-59EF2D4576AF}"/>
              </a:ext>
            </a:extLst>
          </p:cNvPr>
          <p:cNvCxnSpPr>
            <a:cxnSpLocks/>
          </p:cNvCxnSpPr>
          <p:nvPr/>
        </p:nvCxnSpPr>
        <p:spPr>
          <a:xfrm flipH="1">
            <a:off x="1439425" y="3503107"/>
            <a:ext cx="952322" cy="128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54CC95-C543-16F4-E05E-4BEF9D84EFE9}"/>
              </a:ext>
            </a:extLst>
          </p:cNvPr>
          <p:cNvCxnSpPr>
            <a:cxnSpLocks/>
          </p:cNvCxnSpPr>
          <p:nvPr/>
        </p:nvCxnSpPr>
        <p:spPr>
          <a:xfrm>
            <a:off x="3087242" y="4723841"/>
            <a:ext cx="404931" cy="58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630654-7945-FDEE-7053-66AC2B4DEBCA}"/>
              </a:ext>
            </a:extLst>
          </p:cNvPr>
          <p:cNvCxnSpPr>
            <a:cxnSpLocks/>
          </p:cNvCxnSpPr>
          <p:nvPr/>
        </p:nvCxnSpPr>
        <p:spPr>
          <a:xfrm flipH="1">
            <a:off x="8535536" y="4661747"/>
            <a:ext cx="589453" cy="58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D61FD3-87BE-2D36-1CA3-BF340D61AB3E}"/>
              </a:ext>
            </a:extLst>
          </p:cNvPr>
          <p:cNvCxnSpPr>
            <a:cxnSpLocks/>
          </p:cNvCxnSpPr>
          <p:nvPr/>
        </p:nvCxnSpPr>
        <p:spPr>
          <a:xfrm>
            <a:off x="9635962" y="4129493"/>
            <a:ext cx="684244" cy="82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54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43F597A-09C4-6FED-C3B0-ED0BCCECC323}"/>
              </a:ext>
            </a:extLst>
          </p:cNvPr>
          <p:cNvSpPr/>
          <p:nvPr/>
        </p:nvSpPr>
        <p:spPr>
          <a:xfrm>
            <a:off x="4848167" y="4510766"/>
            <a:ext cx="1762300" cy="11887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B3E73B9-68C5-B4DE-60AF-162BD8026DAB}"/>
              </a:ext>
            </a:extLst>
          </p:cNvPr>
          <p:cNvSpPr/>
          <p:nvPr/>
        </p:nvSpPr>
        <p:spPr>
          <a:xfrm>
            <a:off x="2456409" y="4450088"/>
            <a:ext cx="1770611" cy="11887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9F6D2E0-4C99-92BE-6AFE-E3F50FD0A222}"/>
              </a:ext>
            </a:extLst>
          </p:cNvPr>
          <p:cNvSpPr/>
          <p:nvPr/>
        </p:nvSpPr>
        <p:spPr>
          <a:xfrm>
            <a:off x="5993476" y="2522254"/>
            <a:ext cx="1762299" cy="12442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A91CD9F-AA95-0EE2-BBED-A9235A89DF74}"/>
              </a:ext>
            </a:extLst>
          </p:cNvPr>
          <p:cNvSpPr/>
          <p:nvPr/>
        </p:nvSpPr>
        <p:spPr>
          <a:xfrm>
            <a:off x="3850640" y="2518928"/>
            <a:ext cx="1878677" cy="1247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A3BAA6-0079-A4D0-CF22-5585630550A1}"/>
              </a:ext>
            </a:extLst>
          </p:cNvPr>
          <p:cNvSpPr/>
          <p:nvPr/>
        </p:nvSpPr>
        <p:spPr>
          <a:xfrm>
            <a:off x="1945178" y="2522254"/>
            <a:ext cx="1770611" cy="1247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702" y="1650670"/>
            <a:ext cx="10434596" cy="4510644"/>
          </a:xfrm>
        </p:spPr>
        <p:txBody>
          <a:bodyPr anchor="t"/>
          <a:lstStyle/>
          <a:p>
            <a:endParaRPr lang="it-IT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9D2B56-EE5F-8650-7815-FF58D9665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498069"/>
              </p:ext>
            </p:extLst>
          </p:nvPr>
        </p:nvGraphicFramePr>
        <p:xfrm>
          <a:off x="1450110" y="2522254"/>
          <a:ext cx="6679738" cy="397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324EE4BB-70CD-884F-0E8B-2DDC992BE488}"/>
              </a:ext>
            </a:extLst>
          </p:cNvPr>
          <p:cNvSpPr/>
          <p:nvPr/>
        </p:nvSpPr>
        <p:spPr>
          <a:xfrm>
            <a:off x="457200" y="441765"/>
            <a:ext cx="4264429" cy="1332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2" descr="UNIVPM | ESN Ancona | Erasmus Student Network">
            <a:extLst>
              <a:ext uri="{FF2B5EF4-FFF2-40B4-BE49-F238E27FC236}">
                <a16:creationId xmlns:a16="http://schemas.microsoft.com/office/drawing/2014/main" id="{71B82B45-06C4-DF2A-B040-CFA0224A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4FA5A0BF-A117-CB13-9B6E-02C969789D4D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it-IT" dirty="0"/>
              <a:t>W</a:t>
            </a:r>
            <a:r>
              <a:rPr lang="en-GB" dirty="0"/>
              <a:t>ork flow</a:t>
            </a:r>
          </a:p>
        </p:txBody>
      </p:sp>
    </p:spTree>
    <p:extLst>
      <p:ext uri="{BB962C8B-B14F-4D97-AF65-F5344CB8AC3E}">
        <p14:creationId xmlns:p14="http://schemas.microsoft.com/office/powerpoint/2010/main" val="1817072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009766-19BE-7B2D-D832-D952C94F570B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54BE7C07-B26F-970F-085E-1BEA9198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3F8C9E-A669-6AE6-F80F-B164B0A0E1E3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🌍Integrating a Custom Gazebo World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9BE232-824A-60FB-7D9F-74A53A19EB9D}"/>
              </a:ext>
            </a:extLst>
          </p:cNvPr>
          <p:cNvSpPr txBox="1">
            <a:spLocks/>
          </p:cNvSpPr>
          <p:nvPr/>
        </p:nvSpPr>
        <p:spPr>
          <a:xfrm>
            <a:off x="357447" y="2346856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•we move into  Integrated a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world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Gazebo model library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 used: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Drone Race Track.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use a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 environment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UR robot simulation.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DEE9D5-E8D3-D5CD-20FC-3128AF04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82" y="3429000"/>
            <a:ext cx="4677511" cy="2984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081C8-DA05-AEEF-4E91-73AC61A131C9}"/>
              </a:ext>
            </a:extLst>
          </p:cNvPr>
          <p:cNvSpPr txBox="1"/>
          <p:nvPr/>
        </p:nvSpPr>
        <p:spPr>
          <a:xfrm>
            <a:off x="241785" y="1822092"/>
            <a:ext cx="5414865" cy="466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Since we are able to create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a fully custom ROS 2 motion command</a:t>
            </a:r>
            <a:endParaRPr lang="en-GB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2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7DEA68-273F-8D71-2AE6-24AC1FF4855C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54E835DA-6B87-71C8-C06F-594597FA0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559547-6628-8CB6-441F-ECE1F0225690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📁Where You Placed the Custom World?!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33647-08BB-873E-1FF5-E14C71DFE02B}"/>
              </a:ext>
            </a:extLst>
          </p:cNvPr>
          <p:cNvSpPr txBox="1"/>
          <p:nvPr/>
        </p:nvSpPr>
        <p:spPr>
          <a:xfrm>
            <a:off x="381746" y="1815798"/>
            <a:ext cx="5414865" cy="466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place the world file under:</a:t>
            </a:r>
            <a:endParaRPr lang="en-GB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E92D0-DA82-5320-6597-6B5BE8695BE3}"/>
              </a:ext>
            </a:extLst>
          </p:cNvPr>
          <p:cNvSpPr/>
          <p:nvPr/>
        </p:nvSpPr>
        <p:spPr>
          <a:xfrm>
            <a:off x="457200" y="2537294"/>
            <a:ext cx="8836090" cy="6793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~/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project_ws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src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worlds_extra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gazebo_models_worlds_collection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/worlds/</a:t>
            </a: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A6335-1284-07FD-0689-1E8BA6C52F0C}"/>
              </a:ext>
            </a:extLst>
          </p:cNvPr>
          <p:cNvSpPr txBox="1"/>
          <p:nvPr/>
        </p:nvSpPr>
        <p:spPr>
          <a:xfrm>
            <a:off x="381745" y="3429000"/>
            <a:ext cx="5414865" cy="466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Why this location?</a:t>
            </a:r>
            <a:endParaRPr lang="en-GB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FEB010-7683-89E4-60E9-D9E2BD14179D}"/>
              </a:ext>
            </a:extLst>
          </p:cNvPr>
          <p:cNvSpPr txBox="1">
            <a:spLocks/>
          </p:cNvSpPr>
          <p:nvPr/>
        </p:nvSpPr>
        <p:spPr>
          <a:xfrm>
            <a:off x="542075" y="3819828"/>
            <a:ext cx="6688861" cy="2681728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Keeps third-party worlds organized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Ensures easy access from launch files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Preserves project structure for presentations &amp; sharing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64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F9D229-F3BA-065E-D9E1-302276AEC098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D4F21DE8-605A-E14C-A752-509EFC4C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6613BF-FB8D-81C6-BACC-2479FCEC4143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🚀Launching the Simulation with the Custom World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E3489-4EAF-97CD-5A3C-BB45B38F515A}"/>
              </a:ext>
            </a:extLst>
          </p:cNvPr>
          <p:cNvSpPr/>
          <p:nvPr/>
        </p:nvSpPr>
        <p:spPr>
          <a:xfrm>
            <a:off x="0" y="2555054"/>
            <a:ext cx="12178089" cy="12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WORLD=~/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project_ws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src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worlds_extra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gazebo_models_worlds_collection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/worlds/drone_race_track_2018_actual_with_gatepapers.world</a:t>
            </a: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r>
              <a:rPr lang="en-GB" dirty="0">
                <a:solidFill>
                  <a:schemeClr val="bg1"/>
                </a:solidFill>
                <a:latin typeface="+mj-lt"/>
              </a:rPr>
              <a:t>ros2 launch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ur_simulation_gz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ur_sim_control.launch.py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world_file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:=$WORLD</a:t>
            </a: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CB6CF9-0C99-C3F4-D3D7-774BD96BFF3D}"/>
              </a:ext>
            </a:extLst>
          </p:cNvPr>
          <p:cNvSpPr/>
          <p:nvPr/>
        </p:nvSpPr>
        <p:spPr>
          <a:xfrm>
            <a:off x="2250014" y="4799968"/>
            <a:ext cx="2244837" cy="19927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latin typeface="+mj-lt"/>
              </a:rPr>
              <a:t>WORLD=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sets the full path to the world file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3934E4-5C4D-9DB8-3847-27D86FD05766}"/>
              </a:ext>
            </a:extLst>
          </p:cNvPr>
          <p:cNvSpPr/>
          <p:nvPr/>
        </p:nvSpPr>
        <p:spPr>
          <a:xfrm>
            <a:off x="4966625" y="4799968"/>
            <a:ext cx="2244837" cy="19927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 err="1">
                <a:latin typeface="+mj-lt"/>
              </a:rPr>
              <a:t>world_file</a:t>
            </a:r>
            <a:r>
              <a:rPr lang="en-GB" dirty="0">
                <a:latin typeface="+mj-lt"/>
              </a:rPr>
              <a:t>:=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passes it into the UR launch system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F0768E-B03E-9166-31F8-31F4EC04FC2C}"/>
              </a:ext>
            </a:extLst>
          </p:cNvPr>
          <p:cNvSpPr/>
          <p:nvPr/>
        </p:nvSpPr>
        <p:spPr>
          <a:xfrm>
            <a:off x="7906504" y="4799968"/>
            <a:ext cx="2244837" cy="19927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Gazebo loads the world AND the UR robot together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B99195-1CC6-4990-3FDF-ED5FA6871ECB}"/>
              </a:ext>
            </a:extLst>
          </p:cNvPr>
          <p:cNvCxnSpPr>
            <a:cxnSpLocks/>
          </p:cNvCxnSpPr>
          <p:nvPr/>
        </p:nvCxnSpPr>
        <p:spPr>
          <a:xfrm>
            <a:off x="3362131" y="3619108"/>
            <a:ext cx="0" cy="1180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DEB690-607A-CC4C-0959-CEA4D1DAB5F0}"/>
              </a:ext>
            </a:extLst>
          </p:cNvPr>
          <p:cNvCxnSpPr>
            <a:cxnSpLocks/>
          </p:cNvCxnSpPr>
          <p:nvPr/>
        </p:nvCxnSpPr>
        <p:spPr>
          <a:xfrm>
            <a:off x="6080854" y="3694021"/>
            <a:ext cx="30292" cy="103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7E381D-CAF9-BEB1-0BD1-7031E86FEEF7}"/>
              </a:ext>
            </a:extLst>
          </p:cNvPr>
          <p:cNvCxnSpPr>
            <a:cxnSpLocks/>
          </p:cNvCxnSpPr>
          <p:nvPr/>
        </p:nvCxnSpPr>
        <p:spPr>
          <a:xfrm>
            <a:off x="9028922" y="3895168"/>
            <a:ext cx="0" cy="829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C8B0A5-DBB7-9412-1ED0-1BDBA543EBF2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224B35C7-4B44-6EAD-B8A8-DFD68D5EF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30D1B6-39E7-7249-DED1-A2C2CC538BE6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⚠️The Overlap Problem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358026-76C6-6E97-0CBF-30F04E5FB45F}"/>
              </a:ext>
            </a:extLst>
          </p:cNvPr>
          <p:cNvSpPr txBox="1">
            <a:spLocks/>
          </p:cNvSpPr>
          <p:nvPr/>
        </p:nvSpPr>
        <p:spPr>
          <a:xfrm>
            <a:off x="457200" y="1899603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The robot spawned at the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position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the drone race track world.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caused intersection / collision at load time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normal when combining:</a:t>
            </a:r>
          </a:p>
          <a:p>
            <a:pPr lvl="1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world file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that has a fixed spawn pose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This happens because SDF worlds include fixed model poses</a:t>
            </a:r>
          </a:p>
        </p:txBody>
      </p:sp>
    </p:spTree>
    <p:extLst>
      <p:ext uri="{BB962C8B-B14F-4D97-AF65-F5344CB8AC3E}">
        <p14:creationId xmlns:p14="http://schemas.microsoft.com/office/powerpoint/2010/main" val="2324836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926842-F0AD-65B6-E8EA-22FD8C139C3C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840E2846-37E5-BCFE-1BA6-F2D69EE30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D3FEA1-D261-2B5F-31B1-0222E70510AF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🛠️Fixing the Overlap (Editing Poses)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C719DC-DF77-2E36-04C5-D66C49E4BA23}"/>
              </a:ext>
            </a:extLst>
          </p:cNvPr>
          <p:cNvSpPr txBox="1">
            <a:spLocks/>
          </p:cNvSpPr>
          <p:nvPr/>
        </p:nvSpPr>
        <p:spPr>
          <a:xfrm>
            <a:off x="457200" y="1899603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 the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SDF pose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race track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the &lt;pose&gt; values to shift models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gates and objects until the robot and world no longer intersected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how Gazebo positions worlds using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roll, pitch, yaw)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83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831278-A8FE-CB88-CEFC-D4DB7B4C8D7A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9F6743C3-042D-E9E5-66F7-DD723430D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373FA5-4EA2-F1FF-9389-34AA8C43814F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📐Automating World Adjustments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E7C136-F7EC-A7E9-291E-077B16BE9E6E}"/>
              </a:ext>
            </a:extLst>
          </p:cNvPr>
          <p:cNvSpPr txBox="1">
            <a:spLocks/>
          </p:cNvSpPr>
          <p:nvPr/>
        </p:nvSpPr>
        <p:spPr>
          <a:xfrm>
            <a:off x="542075" y="2657799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shift all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 models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2.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consistent offset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(+3 m in X direction)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Regenerate a corrected world version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saved time compared to editing every SDF &lt;pose&gt; manually.”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012E9-633E-26A5-6673-C8977897F521}"/>
              </a:ext>
            </a:extLst>
          </p:cNvPr>
          <p:cNvSpPr txBox="1"/>
          <p:nvPr/>
        </p:nvSpPr>
        <p:spPr>
          <a:xfrm>
            <a:off x="381746" y="1815798"/>
            <a:ext cx="6177674" cy="466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created a Python script: </a:t>
            </a:r>
            <a:r>
              <a:rPr lang="en-GB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shift_drone_gates.py </a:t>
            </a:r>
            <a:endParaRPr lang="en-GB" b="0" i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CA6C2-D565-3867-749C-67476532ECB3}"/>
              </a:ext>
            </a:extLst>
          </p:cNvPr>
          <p:cNvSpPr txBox="1"/>
          <p:nvPr/>
        </p:nvSpPr>
        <p:spPr>
          <a:xfrm>
            <a:off x="381745" y="2371941"/>
            <a:ext cx="5414865" cy="466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/>
          <a:p>
            <a:endParaRPr lang="en-GB" dirty="0">
              <a:highlight>
                <a:srgbClr val="FFFF00"/>
              </a:highlight>
            </a:endParaRPr>
          </a:p>
          <a:p>
            <a:r>
              <a:rPr lang="en-GB" dirty="0">
                <a:highlight>
                  <a:srgbClr val="FFFF00"/>
                </a:highlight>
              </a:rPr>
              <a:t> </a:t>
            </a:r>
            <a:endParaRPr lang="en-GB" b="0" i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2F3DA-CA8B-C382-288E-C9EEB3C73987}"/>
              </a:ext>
            </a:extLst>
          </p:cNvPr>
          <p:cNvSpPr txBox="1"/>
          <p:nvPr/>
        </p:nvSpPr>
        <p:spPr>
          <a:xfrm>
            <a:off x="381744" y="2246429"/>
            <a:ext cx="5414865" cy="466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Its purpose:</a:t>
            </a:r>
            <a:endParaRPr lang="en-GB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095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D61E30-BB70-BF50-DE54-99EF146294A0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A51F4CEE-D505-9D63-6D85-97750F7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B48F24-C072-C106-77AD-E4FDC626A05F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🔁Automating Continuous Motion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5589B9-09B5-72C7-83C1-092782FFA381}"/>
              </a:ext>
            </a:extLst>
          </p:cNvPr>
          <p:cNvSpPr txBox="1">
            <a:spLocks/>
          </p:cNvSpPr>
          <p:nvPr/>
        </p:nvSpPr>
        <p:spPr>
          <a:xfrm>
            <a:off x="457200" y="1899603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upgraded our Python script into a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looping motion controller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ur_back_and_forth.py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alternated between:</a:t>
            </a:r>
          </a:p>
          <a:p>
            <a:pPr lvl="1"/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 A (Home)</a:t>
            </a:r>
            <a:endParaRPr lang="en-GB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 B (Rotated)</a:t>
            </a:r>
            <a:endParaRPr lang="en-GB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</a:p>
          <a:p>
            <a:pPr lvl="1"/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 </a:t>
            </a: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 callback</a:t>
            </a:r>
            <a:endParaRPr lang="en-GB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 a new trajectory every few seconds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589D6-4C45-ED64-4376-2107AC277347}"/>
              </a:ext>
            </a:extLst>
          </p:cNvPr>
          <p:cNvSpPr/>
          <p:nvPr/>
        </p:nvSpPr>
        <p:spPr>
          <a:xfrm>
            <a:off x="3355910" y="3332108"/>
            <a:ext cx="8836090" cy="6793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 err="1">
                <a:solidFill>
                  <a:schemeClr val="bg1"/>
                </a:solidFill>
                <a:latin typeface="+mj-lt"/>
              </a:rPr>
              <a:t>point.time_from_start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= Duration(sec=2)</a:t>
            </a:r>
          </a:p>
          <a:p>
            <a:r>
              <a:rPr lang="en-GB" dirty="0" err="1">
                <a:solidFill>
                  <a:schemeClr val="bg1"/>
                </a:solidFill>
                <a:latin typeface="+mj-lt"/>
              </a:rPr>
              <a:t>self.timer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=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self.create_timer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(4.0,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self.send_next_trajectory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)</a:t>
            </a: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438688A-CF3E-90C9-1268-CFABB7281391}"/>
              </a:ext>
            </a:extLst>
          </p:cNvPr>
          <p:cNvSpPr/>
          <p:nvPr/>
        </p:nvSpPr>
        <p:spPr>
          <a:xfrm>
            <a:off x="7968343" y="4162584"/>
            <a:ext cx="802433" cy="922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1A757B-97E9-436D-730E-582BEADE4E9E}"/>
              </a:ext>
            </a:extLst>
          </p:cNvPr>
          <p:cNvSpPr/>
          <p:nvPr/>
        </p:nvSpPr>
        <p:spPr>
          <a:xfrm>
            <a:off x="5894950" y="5123739"/>
            <a:ext cx="2042068" cy="17342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dirty="0"/>
              <a:t>Robot moves to the new pose in </a:t>
            </a:r>
            <a:r>
              <a:rPr lang="en-GB" sz="1600" b="1" dirty="0"/>
              <a:t>2 seconds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FFAFF0-1D10-52AB-FFB1-381609D92707}"/>
              </a:ext>
            </a:extLst>
          </p:cNvPr>
          <p:cNvSpPr/>
          <p:nvPr/>
        </p:nvSpPr>
        <p:spPr>
          <a:xfrm>
            <a:off x="8045213" y="5123739"/>
            <a:ext cx="2042068" cy="17342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dirty="0"/>
              <a:t>Timer triggers every </a:t>
            </a:r>
            <a:r>
              <a:rPr lang="en-GB" sz="1600" b="1" dirty="0"/>
              <a:t>4 seconds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9F61B5-983F-667B-0CEC-3A6BB8C89DCC}"/>
              </a:ext>
            </a:extLst>
          </p:cNvPr>
          <p:cNvSpPr/>
          <p:nvPr/>
        </p:nvSpPr>
        <p:spPr>
          <a:xfrm>
            <a:off x="10087281" y="5031665"/>
            <a:ext cx="2104719" cy="18263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dirty="0"/>
              <a:t>Creates smooth, rhythmic back-and-forth </a:t>
            </a:r>
            <a:r>
              <a:rPr lang="en-GB" dirty="0"/>
              <a:t>motion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5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F8F86B-E21A-1884-CA65-51DA858759FE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8CB5E1BF-6B2B-23C2-1F52-2A350FCF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868B68-0021-7374-5622-9CC03E9A7AF8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👀Resulting </a:t>
            </a:r>
            <a:r>
              <a:rPr lang="en-GB" dirty="0" err="1"/>
              <a:t>Behavior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98C050-681E-FE6E-2EDD-49030C409407}"/>
              </a:ext>
            </a:extLst>
          </p:cNvPr>
          <p:cNvSpPr txBox="1">
            <a:spLocks/>
          </p:cNvSpPr>
          <p:nvPr/>
        </p:nvSpPr>
        <p:spPr>
          <a:xfrm>
            <a:off x="542075" y="1903615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UR arm now moves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continuously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is smooth and responsive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see the robot cycling between poses inside the drone track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5F62A-D62D-2BC1-B693-721D117B3650}"/>
              </a:ext>
            </a:extLst>
          </p:cNvPr>
          <p:cNvSpPr txBox="1"/>
          <p:nvPr/>
        </p:nvSpPr>
        <p:spPr>
          <a:xfrm>
            <a:off x="381745" y="2371941"/>
            <a:ext cx="5414865" cy="466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/>
          <a:p>
            <a:endParaRPr lang="en-GB" dirty="0">
              <a:highlight>
                <a:srgbClr val="FFFF00"/>
              </a:highlight>
            </a:endParaRPr>
          </a:p>
          <a:p>
            <a:r>
              <a:rPr lang="en-GB" dirty="0">
                <a:highlight>
                  <a:srgbClr val="FFFF00"/>
                </a:highlight>
              </a:rPr>
              <a:t> </a:t>
            </a:r>
            <a:endParaRPr lang="en-GB" b="0" i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53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E2CB-A8FF-FF1F-C0B5-DDC5C22E7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777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D654-BCF5-0E10-2A37-3A8C62FD9F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025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D273E1-71F3-5645-6C7F-A97494B5C43E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 descr="UNIVPM | ESN Ancona | Erasmus Student Network">
            <a:extLst>
              <a:ext uri="{FF2B5EF4-FFF2-40B4-BE49-F238E27FC236}">
                <a16:creationId xmlns:a16="http://schemas.microsoft.com/office/drawing/2014/main" id="{16D8276B-D2D8-10D0-D8A0-9786D9043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6787435-297F-A747-FB7B-47714B1C4804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2️⃣ Setting up the Base (Gazebo + ROS 2 Template)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BC6B8F-3FCE-BC9F-154F-52BDDCBB891B}"/>
              </a:ext>
            </a:extLst>
          </p:cNvPr>
          <p:cNvSpPr txBox="1">
            <a:spLocks/>
          </p:cNvSpPr>
          <p:nvPr/>
        </p:nvSpPr>
        <p:spPr>
          <a:xfrm>
            <a:off x="457200" y="1890272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I started learning Following the official Gazebo Project Template Guide tutorial.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I learned how to link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ROS 2 Jazzy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with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Gazebo Harmonic.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I learned how to organize the Workspace structure which includes: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worlds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robot descriptions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, example apps.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2" descr="Guide to ros_gz_project_template for ROS 2 and Gazebo Development — Gazebo  jetty documentation">
            <a:extLst>
              <a:ext uri="{FF2B5EF4-FFF2-40B4-BE49-F238E27FC236}">
                <a16:creationId xmlns:a16="http://schemas.microsoft.com/office/drawing/2014/main" id="{F7EB74A8-EC08-49A1-463F-CADA57BB4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49" y="1706964"/>
            <a:ext cx="3508623" cy="461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609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312EAA9-383D-3C47-B5D7-939E05AB9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Testo breve ed importante</a:t>
            </a:r>
          </a:p>
          <a:p>
            <a:pPr lvl="1"/>
            <a:r>
              <a:rPr lang="it-IT" dirty="0"/>
              <a:t>Livello 2</a:t>
            </a:r>
          </a:p>
          <a:p>
            <a:pPr lvl="2"/>
            <a:r>
              <a:rPr lang="it-IT" dirty="0"/>
              <a:t>Livello 3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E3E356-5B07-234B-AD5E-0C625D5CA7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Sottotitolo della slide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6016892-186A-9A40-8B09-6FF54F79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Slide testuale concisa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002287-6745-0542-857C-08571A321B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5B119A0C-44E4-204F-9C11-A4611317A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Nota a piè di pagina</a:t>
            </a:r>
          </a:p>
        </p:txBody>
      </p:sp>
    </p:spTree>
    <p:extLst>
      <p:ext uri="{BB962C8B-B14F-4D97-AF65-F5344CB8AC3E}">
        <p14:creationId xmlns:p14="http://schemas.microsoft.com/office/powerpoint/2010/main" val="133280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90B2A0-B0D0-737B-6638-F63D7897C7F1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4DEB432F-8E16-AE28-31FC-8D186EA51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E5764D-6B58-739B-8383-6C1723500A61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🧩🤖🌍Creating the Final Working 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81492E-F6C1-801D-D798-A7ED667AB11C}"/>
              </a:ext>
            </a:extLst>
          </p:cNvPr>
          <p:cNvSpPr txBox="1"/>
          <p:nvPr/>
        </p:nvSpPr>
        <p:spPr>
          <a:xfrm>
            <a:off x="457200" y="1882593"/>
            <a:ext cx="5414865" cy="466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dirty="0">
                <a:latin typeface="Arial" panose="020B0604020202020204" pitchFamily="34" charset="0"/>
                <a:cs typeface="Arial" panose="020B0604020202020204" pitchFamily="34" charset="0"/>
              </a:rPr>
              <a:t>We now have:</a:t>
            </a:r>
            <a:endParaRPr lang="en-GB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05ABB7-6B3F-D077-6A66-B50CBF34C42B}"/>
              </a:ext>
            </a:extLst>
          </p:cNvPr>
          <p:cNvSpPr txBox="1">
            <a:spLocks/>
          </p:cNvSpPr>
          <p:nvPr/>
        </p:nvSpPr>
        <p:spPr>
          <a:xfrm>
            <a:off x="896638" y="2349124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drone world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 arm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placed correctly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Gazebo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smoothly</a:t>
            </a:r>
          </a:p>
          <a:p>
            <a:pPr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</a:p>
          <a:p>
            <a:pPr marL="0" indent="0">
              <a:lnSpc>
                <a:spcPct val="3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10E5D7-C9E1-31A7-988F-CF1C5535D9F8}"/>
              </a:ext>
            </a:extLst>
          </p:cNvPr>
          <p:cNvSpPr/>
          <p:nvPr/>
        </p:nvSpPr>
        <p:spPr>
          <a:xfrm>
            <a:off x="6747369" y="2619386"/>
            <a:ext cx="2244837" cy="23818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🎯</a:t>
            </a:r>
            <a:r>
              <a:rPr lang="en-GB" b="1" dirty="0"/>
              <a:t>Result:</a:t>
            </a:r>
            <a:r>
              <a:rPr lang="en-GB" dirty="0"/>
              <a:t> The robot moved successfully inside the drone world </a:t>
            </a:r>
            <a:endParaRPr lang="en-GB" dirty="0">
              <a:latin typeface="+mj-lt"/>
            </a:endParaRP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26F206D-C906-EAA7-5D12-E99F3E9DE947}"/>
              </a:ext>
            </a:extLst>
          </p:cNvPr>
          <p:cNvSpPr/>
          <p:nvPr/>
        </p:nvSpPr>
        <p:spPr>
          <a:xfrm>
            <a:off x="4232695" y="3315099"/>
            <a:ext cx="2024742" cy="101703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196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Slide testuale concisa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DFC099-6B6F-2A4F-B9BB-08792A7A1D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1504942"/>
            <a:ext cx="10515600" cy="4037029"/>
          </a:xfrm>
        </p:spPr>
        <p:txBody>
          <a:bodyPr/>
          <a:lstStyle/>
          <a:p>
            <a:r>
              <a:rPr lang="it-IT" dirty="0"/>
              <a:t>Testo breve ed importante</a:t>
            </a:r>
          </a:p>
          <a:p>
            <a:pPr lvl="1"/>
            <a:r>
              <a:rPr lang="it-IT" dirty="0"/>
              <a:t>Livello 2</a:t>
            </a:r>
          </a:p>
          <a:p>
            <a:pPr lvl="2"/>
            <a:r>
              <a:rPr lang="it-IT" dirty="0"/>
              <a:t>Livello 3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Nota a piè di pagina</a:t>
            </a:r>
          </a:p>
        </p:txBody>
      </p:sp>
    </p:spTree>
    <p:extLst>
      <p:ext uri="{BB962C8B-B14F-4D97-AF65-F5344CB8AC3E}">
        <p14:creationId xmlns:p14="http://schemas.microsoft.com/office/powerpoint/2010/main" val="3962186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 descr="Immagine che contiene edificio, esterni, cielo, montagna&#10;&#10;Descrizione generata automaticamente">
            <a:extLst>
              <a:ext uri="{FF2B5EF4-FFF2-40B4-BE49-F238E27FC236}">
                <a16:creationId xmlns:a16="http://schemas.microsoft.com/office/drawing/2014/main" id="{EB5DCF7B-A0F5-3149-A736-11556ECBDE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742" b="11742"/>
          <a:stretch>
            <a:fillRect/>
          </a:stretch>
        </p:blipFill>
        <p:spPr/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01C6C4-864C-C048-BB32-8A0EEAE7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33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89B3DBB1-FBD7-B44F-B024-840F1697A8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Didascalia della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AB1225-25C2-B240-9833-49A7D7C6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Inserimento di un’immagine</a:t>
            </a:r>
          </a:p>
        </p:txBody>
      </p:sp>
    </p:spTree>
    <p:extLst>
      <p:ext uri="{BB962C8B-B14F-4D97-AF65-F5344CB8AC3E}">
        <p14:creationId xmlns:p14="http://schemas.microsoft.com/office/powerpoint/2010/main" val="28074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D475865-199C-1948-9F9D-60D137EB0D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34</a:t>
            </a:fld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4FA6CF46-9BB8-B748-9CFD-4C9E9FB7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Formattazione tabella</a:t>
            </a:r>
          </a:p>
        </p:txBody>
      </p:sp>
      <p:graphicFrame>
        <p:nvGraphicFramePr>
          <p:cNvPr id="9" name="Segnaposto tabella 8">
            <a:extLst>
              <a:ext uri="{FF2B5EF4-FFF2-40B4-BE49-F238E27FC236}">
                <a16:creationId xmlns:a16="http://schemas.microsoft.com/office/drawing/2014/main" id="{11853B2D-6FE4-8744-80C0-43C07B22F103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4075849872"/>
              </p:ext>
            </p:extLst>
          </p:nvPr>
        </p:nvGraphicFramePr>
        <p:xfrm>
          <a:off x="2152650" y="2455863"/>
          <a:ext cx="7886700" cy="1946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160593755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99501496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783823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3014669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85887399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it-IT" sz="1000" b="0" i="0" dirty="0">
                        <a:solidFill>
                          <a:schemeClr val="bg1"/>
                        </a:solidFill>
                        <a:latin typeface="Fira Sans Medium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i="0" dirty="0">
                          <a:solidFill>
                            <a:schemeClr val="bg1"/>
                          </a:solidFill>
                          <a:latin typeface="Fira Sans Medium" panose="020B0503050000020004" pitchFamily="34" charset="0"/>
                        </a:rPr>
                        <a:t>Titolo 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i="0" dirty="0">
                        <a:solidFill>
                          <a:schemeClr val="bg1"/>
                        </a:solidFill>
                        <a:latin typeface="Fira Sans Medium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i="0" dirty="0">
                        <a:solidFill>
                          <a:schemeClr val="bg1"/>
                        </a:solidFill>
                        <a:latin typeface="Fira Sans Medium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000" b="0" i="0" dirty="0">
                        <a:solidFill>
                          <a:schemeClr val="bg1"/>
                        </a:solidFill>
                        <a:latin typeface="Fira Sans Medium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866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it-IT" sz="1000" b="0" i="0" dirty="0">
                          <a:solidFill>
                            <a:schemeClr val="bg1"/>
                          </a:solidFill>
                          <a:latin typeface="Fira Sans Medium" panose="020B0503050000020004" pitchFamily="34" charset="0"/>
                        </a:rPr>
                        <a:t>Titolo 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i="0" dirty="0">
                          <a:solidFill>
                            <a:schemeClr val="tx1"/>
                          </a:solidFill>
                          <a:latin typeface="Fira Sans" panose="020B0503050000020004" pitchFamily="34" charset="0"/>
                        </a:rPr>
                        <a:t>Contenuto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747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it-IT" sz="1000" b="0" i="0" dirty="0">
                        <a:solidFill>
                          <a:schemeClr val="bg1"/>
                        </a:solidFill>
                        <a:latin typeface="Fira Sans Medium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088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it-IT" sz="1000" b="0" i="0" dirty="0">
                        <a:solidFill>
                          <a:schemeClr val="bg1"/>
                        </a:solidFill>
                        <a:latin typeface="Fira Sans Medium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99086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it-IT" sz="1000" b="0" i="0" dirty="0">
                        <a:solidFill>
                          <a:schemeClr val="bg1"/>
                        </a:solidFill>
                        <a:latin typeface="Fira Sans Medium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2879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it-IT" sz="1000" b="0" i="0" dirty="0">
                        <a:solidFill>
                          <a:schemeClr val="bg1"/>
                        </a:solidFill>
                        <a:latin typeface="Fira Sans Medium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1949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it-IT" sz="9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Sans Medium" panose="020B0503050000020004" pitchFamily="34" charset="0"/>
                        </a:rPr>
                        <a:t>Note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Sans" panose="020B0503050000020004" pitchFamily="34" charset="0"/>
                        </a:rPr>
                        <a:t>Nota 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9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9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9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316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598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edificio, esterni, cielo, montagna&#10;&#10;Descrizione generata automaticamente">
            <a:extLst>
              <a:ext uri="{FF2B5EF4-FFF2-40B4-BE49-F238E27FC236}">
                <a16:creationId xmlns:a16="http://schemas.microsoft.com/office/drawing/2014/main" id="{9F1BCF3A-85D4-044F-94EF-A596C37B00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9771" r="19771"/>
          <a:stretch/>
        </p:blipFill>
        <p:spPr/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57CEA9-4941-F547-AC84-65DE3095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Didascalia esplicativa dell’immagine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804FD6-F22C-F348-92FC-297443A741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35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CAF5CD9-86A0-6444-9847-3590005E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Immagine e testo</a:t>
            </a:r>
          </a:p>
        </p:txBody>
      </p:sp>
    </p:spTree>
    <p:extLst>
      <p:ext uri="{BB962C8B-B14F-4D97-AF65-F5344CB8AC3E}">
        <p14:creationId xmlns:p14="http://schemas.microsoft.com/office/powerpoint/2010/main" val="1310867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A9BE75A8-DCEC-E74D-99B5-EC5A520A30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9771" r="19771"/>
          <a:stretch>
            <a:fillRect/>
          </a:stretch>
        </p:blipFill>
        <p:spPr/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9641DE-F037-FF49-97A0-C983D55C2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Didascalia esplicativa dell’immagine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30E9C3-C67B-BF46-ABD1-787DE29E8E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36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D7F5DC7-FA4A-5F47-8D5A-ED5A15EC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Immagine e testo</a:t>
            </a:r>
          </a:p>
        </p:txBody>
      </p:sp>
    </p:spTree>
    <p:extLst>
      <p:ext uri="{BB962C8B-B14F-4D97-AF65-F5344CB8AC3E}">
        <p14:creationId xmlns:p14="http://schemas.microsoft.com/office/powerpoint/2010/main" val="3873247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378FFD2-B226-E140-BD16-8BCCA2FFE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Testo sezione 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18436A-1AA5-C440-82F0-468077DB05F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it-IT" dirty="0"/>
              <a:t>Testo sezione 2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F007CF-284F-A548-AE45-9814C3176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Sezione 1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9E78CB-E973-0E4F-94BB-67D40E650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Sezione 2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3A7F07-3358-D849-81AC-5CF9A705DB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37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87BB5BF-F4E9-F042-B490-25B7B151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Slide a due sezioni</a:t>
            </a:r>
          </a:p>
        </p:txBody>
      </p:sp>
    </p:spTree>
    <p:extLst>
      <p:ext uri="{BB962C8B-B14F-4D97-AF65-F5344CB8AC3E}">
        <p14:creationId xmlns:p14="http://schemas.microsoft.com/office/powerpoint/2010/main" val="2187655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DDD14EC-C5BA-F240-B787-20B56FD65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Testo sezione 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A7965D6-467F-A34A-ABEF-9CC4CC8ED83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it-IT" dirty="0"/>
              <a:t>Testo sezione 2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F96A912-9CDD-364D-B514-35216D8F323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it-IT" dirty="0"/>
              <a:t>Testo sezione 3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6394BAD-670A-8446-9C98-5A48718C8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Sezione 1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55F8A43-08A1-EA4C-9020-959F212AD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Sezione 2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7B3591B-0884-6846-89B6-AEEC9D0A93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Sezione 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A67812A-DFAC-5947-86DE-ACDA46D3E2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38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2E87ADC-6C8B-3A40-B309-FF104118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Slide a 3 sezioni</a:t>
            </a:r>
          </a:p>
        </p:txBody>
      </p:sp>
    </p:spTree>
    <p:extLst>
      <p:ext uri="{BB962C8B-B14F-4D97-AF65-F5344CB8AC3E}">
        <p14:creationId xmlns:p14="http://schemas.microsoft.com/office/powerpoint/2010/main" val="3078648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D5A2D0B-9D99-AD4C-BD4C-2BFD72C96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Sottotitolo della slide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AE141B83-8091-C043-AD81-40AC0EA6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Slide riassuntiva per punti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DA59E7-AF31-BC4D-9763-FC33EDAB39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39</a:t>
            </a:fld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3EE982C-6763-E344-93F0-7FE5E4E2F474}"/>
              </a:ext>
            </a:extLst>
          </p:cNvPr>
          <p:cNvSpPr/>
          <p:nvPr/>
        </p:nvSpPr>
        <p:spPr>
          <a:xfrm>
            <a:off x="2699657" y="3251708"/>
            <a:ext cx="1585356" cy="1585356"/>
          </a:xfrm>
          <a:prstGeom prst="ellipse">
            <a:avLst/>
          </a:prstGeom>
          <a:solidFill>
            <a:srgbClr val="57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500" i="1" dirty="0">
                <a:solidFill>
                  <a:schemeClr val="bg1"/>
                </a:solidFill>
                <a:latin typeface="Fira Sans Medium" panose="020B0503050000020004" pitchFamily="34" charset="0"/>
              </a:rPr>
              <a:t>Punto 1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242548B-ED07-504D-AE62-6FECA86FB840}"/>
              </a:ext>
            </a:extLst>
          </p:cNvPr>
          <p:cNvSpPr/>
          <p:nvPr/>
        </p:nvSpPr>
        <p:spPr>
          <a:xfrm>
            <a:off x="5303322" y="3251708"/>
            <a:ext cx="1585356" cy="1585356"/>
          </a:xfrm>
          <a:prstGeom prst="ellipse">
            <a:avLst/>
          </a:prstGeom>
          <a:solidFill>
            <a:srgbClr val="57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500" i="1" dirty="0">
                <a:solidFill>
                  <a:schemeClr val="bg1"/>
                </a:solidFill>
                <a:latin typeface="Fira Sans Medium" panose="020B0503050000020004" pitchFamily="34" charset="0"/>
              </a:rPr>
              <a:t>Punto 2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2A3602C9-1AA5-004B-A7EF-960F690CFCAD}"/>
              </a:ext>
            </a:extLst>
          </p:cNvPr>
          <p:cNvSpPr/>
          <p:nvPr/>
        </p:nvSpPr>
        <p:spPr>
          <a:xfrm>
            <a:off x="7906987" y="3251708"/>
            <a:ext cx="1585356" cy="1585356"/>
          </a:xfrm>
          <a:prstGeom prst="ellipse">
            <a:avLst/>
          </a:prstGeom>
          <a:solidFill>
            <a:srgbClr val="57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500" i="1" dirty="0">
                <a:solidFill>
                  <a:schemeClr val="bg1"/>
                </a:solidFill>
                <a:latin typeface="Fira Sans Medium" panose="020B0503050000020004" pitchFamily="34" charset="0"/>
              </a:rPr>
              <a:t>Punto 3</a:t>
            </a:r>
          </a:p>
        </p:txBody>
      </p:sp>
    </p:spTree>
    <p:extLst>
      <p:ext uri="{BB962C8B-B14F-4D97-AF65-F5344CB8AC3E}">
        <p14:creationId xmlns:p14="http://schemas.microsoft.com/office/powerpoint/2010/main" val="102514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702F4C-485C-157C-286A-E8633C7FD2CE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UNIVPM | ESN Ancona | Erasmus Student Network">
            <a:extLst>
              <a:ext uri="{FF2B5EF4-FFF2-40B4-BE49-F238E27FC236}">
                <a16:creationId xmlns:a16="http://schemas.microsoft.com/office/drawing/2014/main" id="{C750D756-ADC6-78CA-9B61-86EB3446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239AF3-F177-7263-8A17-F053CC16F7D8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🧩Important Environment Setup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C58E479-786C-366E-E994-3EEAF805060C}"/>
              </a:ext>
            </a:extLst>
          </p:cNvPr>
          <p:cNvSpPr txBox="1">
            <a:spLocks/>
          </p:cNvSpPr>
          <p:nvPr/>
        </p:nvSpPr>
        <p:spPr>
          <a:xfrm>
            <a:off x="457200" y="1890272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Ros 2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 commands come from 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gz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(gazebo)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commands come from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tool needs to be sourced before use.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 2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Gazebo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“meet” through the template’s integration layer.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19C9D-2898-9C14-AFDE-550CB497585F}"/>
              </a:ext>
            </a:extLst>
          </p:cNvPr>
          <p:cNvSpPr/>
          <p:nvPr/>
        </p:nvSpPr>
        <p:spPr>
          <a:xfrm>
            <a:off x="6005636" y="1903615"/>
            <a:ext cx="3732413" cy="9555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50000"/>
              </a:lnSpc>
            </a:pPr>
            <a:r>
              <a:rPr lang="en-GB" b="1" dirty="0">
                <a:latin typeface="+mj-lt"/>
              </a:rPr>
              <a:t>/opt/</a:t>
            </a:r>
            <a:r>
              <a:rPr lang="en-GB" b="1" dirty="0" err="1">
                <a:latin typeface="+mj-lt"/>
              </a:rPr>
              <a:t>ros</a:t>
            </a:r>
            <a:r>
              <a:rPr lang="en-GB" b="1" dirty="0">
                <a:latin typeface="+mj-lt"/>
              </a:rPr>
              <a:t>/jazzy/</a:t>
            </a:r>
            <a:r>
              <a:rPr lang="en-GB" b="1" dirty="0" err="1">
                <a:latin typeface="+mj-lt"/>
              </a:rPr>
              <a:t>setup.bash</a:t>
            </a:r>
            <a:endParaRPr lang="en-GB" b="1" dirty="0">
              <a:solidFill>
                <a:schemeClr val="tx1"/>
              </a:solidFill>
              <a:latin typeface="+mj-lt"/>
              <a:ea typeface="Roboto Slab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A08589-6DDF-F645-4A6D-39DED7C14D77}"/>
              </a:ext>
            </a:extLst>
          </p:cNvPr>
          <p:cNvSpPr/>
          <p:nvPr/>
        </p:nvSpPr>
        <p:spPr>
          <a:xfrm>
            <a:off x="6005636" y="2859150"/>
            <a:ext cx="3732413" cy="9555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50000"/>
              </a:lnSpc>
            </a:pPr>
            <a:r>
              <a:rPr lang="en-GB" b="1" dirty="0">
                <a:latin typeface="+mj-lt"/>
              </a:rPr>
              <a:t>/usr/share/gz/setup.sh</a:t>
            </a:r>
            <a:endParaRPr lang="en-GB" b="1" dirty="0">
              <a:solidFill>
                <a:schemeClr val="tx1"/>
              </a:solidFill>
              <a:latin typeface="+mj-lt"/>
              <a:ea typeface="Roboto Slab" charset="0"/>
              <a:cs typeface="Arial" panose="020B0604020202020204" pitchFamily="34" charset="0"/>
            </a:endParaRPr>
          </a:p>
          <a:p>
            <a:pPr algn="ctr">
              <a:lnSpc>
                <a:spcPct val="250000"/>
              </a:lnSpc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F20F388-184A-AE49-2405-A6359A3173FA}"/>
              </a:ext>
            </a:extLst>
          </p:cNvPr>
          <p:cNvSpPr/>
          <p:nvPr/>
        </p:nvSpPr>
        <p:spPr>
          <a:xfrm>
            <a:off x="4330241" y="3090818"/>
            <a:ext cx="1248292" cy="232756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03E7CF4-5AF7-D116-08A0-7813ACFBCFA2}"/>
              </a:ext>
            </a:extLst>
          </p:cNvPr>
          <p:cNvSpPr/>
          <p:nvPr/>
        </p:nvSpPr>
        <p:spPr>
          <a:xfrm>
            <a:off x="4330241" y="2265004"/>
            <a:ext cx="1248292" cy="232756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991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45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5C5F82-5408-ADCD-89F0-1F9B31D97E1C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BC0A7235-E027-A32F-A605-9F1CF570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5EE5C-FAC3-A639-6541-14BEFFBC2DA4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🚀Running </a:t>
            </a:r>
            <a:r>
              <a:rPr lang="it-IT" dirty="0"/>
              <a:t>‘’</a:t>
            </a:r>
            <a:r>
              <a:rPr lang="en-GB" dirty="0"/>
              <a:t>World’’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B900BA-E9C7-D890-F229-DE03B7A69A4A}"/>
              </a:ext>
            </a:extLst>
          </p:cNvPr>
          <p:cNvSpPr txBox="1">
            <a:spLocks/>
          </p:cNvSpPr>
          <p:nvPr/>
        </p:nvSpPr>
        <p:spPr>
          <a:xfrm>
            <a:off x="457200" y="1890272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Used ros2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pkg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prefix + find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locate the example world.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sdf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 file automatically following the command:</a:t>
            </a: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This will open the example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‘world’.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4A79F-D4F6-EED1-E598-3F586D698C44}"/>
              </a:ext>
            </a:extLst>
          </p:cNvPr>
          <p:cNvSpPr/>
          <p:nvPr/>
        </p:nvSpPr>
        <p:spPr>
          <a:xfrm>
            <a:off x="99753" y="3528760"/>
            <a:ext cx="9908771" cy="10224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it-IT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WORLD=$(find "$PREFIX/share/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ros_gz_example_gazebo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" -name '*.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sdf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' | head -n1)</a:t>
            </a: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r>
              <a:rPr lang="en-GB" dirty="0" err="1">
                <a:solidFill>
                  <a:schemeClr val="bg1"/>
                </a:solidFill>
                <a:latin typeface="+mj-lt"/>
              </a:rPr>
              <a:t>gz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sim -r -v 4 "$WORLD"</a:t>
            </a: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16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616545-7354-C255-4D9F-D4AA04EFE344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17879D1B-805C-D98B-B63C-256F5527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66E99F-1A52-5876-9491-827A944DD167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🌍Understanding What a “World” 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E99004-085C-83C2-3EF7-5D07AE0D377E}"/>
              </a:ext>
            </a:extLst>
          </p:cNvPr>
          <p:cNvSpPr txBox="1">
            <a:spLocks/>
          </p:cNvSpPr>
          <p:nvPr/>
        </p:nvSpPr>
        <p:spPr>
          <a:xfrm>
            <a:off x="457200" y="1880941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A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simulation environment.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•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 using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(Simulation Description Format).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includes: ground plane-light-models-robots.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&lt;model&gt;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file adds something to the environment.</a:t>
            </a:r>
          </a:p>
        </p:txBody>
      </p:sp>
      <p:pic>
        <p:nvPicPr>
          <p:cNvPr id="9" name="Picture 4" descr="How to Load a World File into Gazebo – ROS 2">
            <a:extLst>
              <a:ext uri="{FF2B5EF4-FFF2-40B4-BE49-F238E27FC236}">
                <a16:creationId xmlns:a16="http://schemas.microsoft.com/office/drawing/2014/main" id="{139C6664-969F-3700-F0F2-E9FADE631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02" y="2193247"/>
            <a:ext cx="5295900" cy="26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83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267C3A-D821-98DB-6669-ECD694AFBD68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72049054-D075-2FB4-F9FA-D976CADB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1ED499-59BB-62C3-14EA-BA973D29B054}"/>
              </a:ext>
            </a:extLst>
          </p:cNvPr>
          <p:cNvSpPr txBox="1">
            <a:spLocks/>
          </p:cNvSpPr>
          <p:nvPr/>
        </p:nvSpPr>
        <p:spPr>
          <a:xfrm>
            <a:off x="457200" y="1890272"/>
            <a:ext cx="8229600" cy="452596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Worlds stored inside packages under: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worlds come from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locate them using: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C7A1D5-0F67-0B54-1BF0-543D7178FD8C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📁Where worlds live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2FB36-19E1-8D58-E620-C3CAD6A8E786}"/>
              </a:ext>
            </a:extLst>
          </p:cNvPr>
          <p:cNvSpPr/>
          <p:nvPr/>
        </p:nvSpPr>
        <p:spPr>
          <a:xfrm>
            <a:off x="542075" y="2692729"/>
            <a:ext cx="5403272" cy="482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>
                <a:latin typeface="+mj-lt"/>
              </a:rPr>
              <a:t>install/&lt;package&gt;/share/&lt;package&gt;/worlds/</a:t>
            </a:r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95693-4492-9ED5-09DA-7379A3FDC0FE}"/>
              </a:ext>
            </a:extLst>
          </p:cNvPr>
          <p:cNvSpPr/>
          <p:nvPr/>
        </p:nvSpPr>
        <p:spPr>
          <a:xfrm>
            <a:off x="542074" y="3847603"/>
            <a:ext cx="3015773" cy="482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 err="1">
                <a:latin typeface="+mj-lt"/>
              </a:rPr>
              <a:t>ros_gz_example_gazebo</a:t>
            </a:r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18C78-14FC-60A6-E620-B3F51FE14360}"/>
              </a:ext>
            </a:extLst>
          </p:cNvPr>
          <p:cNvSpPr/>
          <p:nvPr/>
        </p:nvSpPr>
        <p:spPr>
          <a:xfrm>
            <a:off x="542075" y="4890552"/>
            <a:ext cx="3373220" cy="482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r>
              <a:rPr lang="en-GB" dirty="0">
                <a:latin typeface="+mj-lt"/>
              </a:rPr>
              <a:t>ros2 </a:t>
            </a:r>
            <a:r>
              <a:rPr lang="en-GB" dirty="0" err="1">
                <a:latin typeface="+mj-lt"/>
              </a:rPr>
              <a:t>pkg</a:t>
            </a:r>
            <a:r>
              <a:rPr lang="en-GB" dirty="0">
                <a:latin typeface="+mj-lt"/>
              </a:rPr>
              <a:t> prefix &lt;package&gt;</a:t>
            </a:r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  <a:p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0" name="Segnaposto tabella 8">
            <a:extLst>
              <a:ext uri="{FF2B5EF4-FFF2-40B4-BE49-F238E27FC236}">
                <a16:creationId xmlns:a16="http://schemas.microsoft.com/office/drawing/2014/main" id="{DF5A21AA-F6BA-632E-474D-07098C0A9F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552265"/>
              </p:ext>
            </p:extLst>
          </p:nvPr>
        </p:nvGraphicFramePr>
        <p:xfrm>
          <a:off x="8184920" y="2032438"/>
          <a:ext cx="4007080" cy="28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540">
                  <a:extLst>
                    <a:ext uri="{9D8B030D-6E8A-4147-A177-3AD203B41FA5}">
                      <a16:colId xmlns:a16="http://schemas.microsoft.com/office/drawing/2014/main" val="1605937553"/>
                    </a:ext>
                  </a:extLst>
                </a:gridCol>
                <a:gridCol w="2003540">
                  <a:extLst>
                    <a:ext uri="{9D8B030D-6E8A-4147-A177-3AD203B41FA5}">
                      <a16:colId xmlns:a16="http://schemas.microsoft.com/office/drawing/2014/main" val="1995014966"/>
                    </a:ext>
                  </a:extLst>
                </a:gridCol>
              </a:tblGrid>
              <a:tr h="71064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highlight>
                            <a:srgbClr val="000000"/>
                          </a:highlight>
                          <a:latin typeface="Fira Sans Medium" panose="020B0603050000020004" charset="0"/>
                        </a:rPr>
                        <a:t>Item</a:t>
                      </a:r>
                      <a:endParaRPr lang="it-IT" sz="1800" b="0" i="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Fira Sans Medium" panose="020B060305000002000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dirty="0">
                          <a:solidFill>
                            <a:schemeClr val="bg1"/>
                          </a:solidFill>
                          <a:latin typeface="Fira Sans Medium" panose="020B0603050000020004" charset="0"/>
                        </a:rPr>
                        <a:t>Tito</a:t>
                      </a:r>
                      <a:r>
                        <a:rPr lang="en-GB" sz="1800" dirty="0">
                          <a:highlight>
                            <a:srgbClr val="000000"/>
                          </a:highlight>
                          <a:latin typeface="Fira Sans Medium" panose="020B0603050000020004" charset="0"/>
                        </a:rPr>
                        <a:t>Description</a:t>
                      </a:r>
                      <a:endParaRPr lang="it-IT" sz="1800" b="0" i="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Fira Sans Medium" panose="020B060305000002000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86640"/>
                  </a:ext>
                </a:extLst>
              </a:tr>
              <a:tr h="710640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bg1"/>
                          </a:solidFill>
                        </a:rPr>
                        <a:t>World file (.</a:t>
                      </a:r>
                      <a:r>
                        <a:rPr lang="en-GB" sz="1000" b="1" dirty="0" err="1">
                          <a:solidFill>
                            <a:schemeClr val="bg1"/>
                          </a:solidFill>
                        </a:rPr>
                        <a:t>sdf</a:t>
                      </a:r>
                      <a:r>
                        <a:rPr lang="en-GB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it-IT" sz="1000" b="1" i="0" dirty="0">
                        <a:solidFill>
                          <a:schemeClr val="bg1"/>
                        </a:solidFill>
                        <a:latin typeface="Fira Sans Medium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chemeClr val="bg1"/>
                          </a:solidFill>
                        </a:rPr>
                        <a:t>Defines environment</a:t>
                      </a:r>
                      <a:endParaRPr lang="it-IT" sz="9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74793"/>
                  </a:ext>
                </a:extLst>
              </a:tr>
              <a:tr h="710640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bg1"/>
                          </a:solidFill>
                        </a:rPr>
                        <a:t>Model files</a:t>
                      </a:r>
                      <a:endParaRPr lang="it-IT" sz="1000" b="1" i="0" dirty="0">
                        <a:solidFill>
                          <a:schemeClr val="bg1"/>
                        </a:solidFill>
                        <a:latin typeface="Fira Sans Medium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chemeClr val="bg1"/>
                          </a:solidFill>
                        </a:rPr>
                        <a:t>Robots or structures</a:t>
                      </a:r>
                      <a:endParaRPr lang="it-IT" sz="9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088004"/>
                  </a:ext>
                </a:extLst>
              </a:tr>
              <a:tr h="710640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bg1"/>
                          </a:solidFill>
                        </a:rPr>
                        <a:t>Package prefix</a:t>
                      </a:r>
                      <a:endParaRPr lang="it-IT" sz="1000" b="1" i="0" dirty="0">
                        <a:solidFill>
                          <a:schemeClr val="bg1"/>
                        </a:solidFill>
                        <a:latin typeface="Fira Sans Medium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46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chemeClr val="bg1"/>
                          </a:solidFill>
                        </a:rPr>
                        <a:t>Tells ROS where to look</a:t>
                      </a:r>
                      <a:endParaRPr lang="it-IT" sz="900" b="0" i="0" dirty="0">
                        <a:solidFill>
                          <a:schemeClr val="bg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990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00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E0AD12-CD8F-5DBB-9382-5B4AA31A3DD4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5A50CCB1-4328-9D3C-C305-AA59D5DAC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8D95EF-1E10-6E78-CAC9-7E0D2DD4AFBD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🤖Moving to Universal Robots Simulation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1ED8C5-B62C-C378-D6E6-E9FCCDDCE395}"/>
              </a:ext>
            </a:extLst>
          </p:cNvPr>
          <p:cNvSpPr txBox="1">
            <a:spLocks/>
          </p:cNvSpPr>
          <p:nvPr/>
        </p:nvSpPr>
        <p:spPr>
          <a:xfrm>
            <a:off x="457200" y="1890272"/>
            <a:ext cx="8229600" cy="352148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Now we switch to the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official UR Ros 2 gazebo simulation package.</a:t>
            </a: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 compatible with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 2 Jazzy + Gazebo Harmonic.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It includes: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egnaposto contenuto 1">
            <a:extLst>
              <a:ext uri="{FF2B5EF4-FFF2-40B4-BE49-F238E27FC236}">
                <a16:creationId xmlns:a16="http://schemas.microsoft.com/office/drawing/2014/main" id="{F802CF03-043C-2C19-EFA8-7DE8CE492B0B}"/>
              </a:ext>
            </a:extLst>
          </p:cNvPr>
          <p:cNvSpPr txBox="1">
            <a:spLocks/>
          </p:cNvSpPr>
          <p:nvPr/>
        </p:nvSpPr>
        <p:spPr>
          <a:xfrm>
            <a:off x="457200" y="2546513"/>
            <a:ext cx="10515600" cy="4037029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provides ready-to-use simulation for:</a:t>
            </a:r>
          </a:p>
          <a:p>
            <a:pPr lvl="1"/>
            <a:endParaRPr lang="it-IT" dirty="0"/>
          </a:p>
          <a:p>
            <a:pPr marL="685765" lvl="2" indent="0">
              <a:buNone/>
            </a:pPr>
            <a:endParaRPr lang="it-IT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34C6DB0-499D-A6A8-4FC9-96798452E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87" y="2850703"/>
            <a:ext cx="9797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-UR3e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-UR5e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-UR10e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238E79B-9BD7-E9A4-CEA4-CCFFC7FB0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87" y="4504182"/>
            <a:ext cx="19034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Controllers.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Launch files.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-Robot configs.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GitHub - UniversalRobots/Universal_Robots_ROS2_Gazebo_Simulation">
            <a:extLst>
              <a:ext uri="{FF2B5EF4-FFF2-40B4-BE49-F238E27FC236}">
                <a16:creationId xmlns:a16="http://schemas.microsoft.com/office/drawing/2014/main" id="{81F1FF7A-C0B8-2DA6-80AA-15FD246D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32" y="2226844"/>
            <a:ext cx="5583068" cy="27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30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BA0BD0-81FD-4C68-6196-36EE31816633}"/>
              </a:ext>
            </a:extLst>
          </p:cNvPr>
          <p:cNvSpPr/>
          <p:nvPr/>
        </p:nvSpPr>
        <p:spPr>
          <a:xfrm>
            <a:off x="457200" y="441765"/>
            <a:ext cx="4015047" cy="126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UNIVPM | ESN Ancona | Erasmus Student Network">
            <a:extLst>
              <a:ext uri="{FF2B5EF4-FFF2-40B4-BE49-F238E27FC236}">
                <a16:creationId xmlns:a16="http://schemas.microsoft.com/office/drawing/2014/main" id="{D8AACDC6-84B9-BDBD-48CA-5552D095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5" y="441765"/>
            <a:ext cx="1265199" cy="12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D316A4-AF82-5518-836B-5DAD80ACCA0F}"/>
              </a:ext>
            </a:extLst>
          </p:cNvPr>
          <p:cNvSpPr txBox="1">
            <a:spLocks/>
          </p:cNvSpPr>
          <p:nvPr/>
        </p:nvSpPr>
        <p:spPr>
          <a:xfrm>
            <a:off x="4638502" y="274458"/>
            <a:ext cx="7439891" cy="16291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pPr algn="ctr"/>
            <a:r>
              <a:rPr lang="en-GB" dirty="0"/>
              <a:t>📘What is the content of the package?!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41F12F-DF64-B429-1F1D-4EA72E56E555}"/>
              </a:ext>
            </a:extLst>
          </p:cNvPr>
          <p:cNvSpPr txBox="1">
            <a:spLocks/>
          </p:cNvSpPr>
          <p:nvPr/>
        </p:nvSpPr>
        <p:spPr>
          <a:xfrm>
            <a:off x="457200" y="1890272"/>
            <a:ext cx="8229600" cy="3521483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Packages are structured like a real industrial robot simulation.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ros2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branch provides out-of-the-box support for Jazzy.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It works perfectly with created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Roboto Slab" charset="0"/>
                <a:cs typeface="Arial" panose="020B0604020202020204" pitchFamily="34" charset="0"/>
              </a:rPr>
              <a:t>workspace.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Roboto Slab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egnaposto contenuto 1">
            <a:extLst>
              <a:ext uri="{FF2B5EF4-FFF2-40B4-BE49-F238E27FC236}">
                <a16:creationId xmlns:a16="http://schemas.microsoft.com/office/drawing/2014/main" id="{8824AA95-A25A-93E5-5A10-BEE681B45F46}"/>
              </a:ext>
            </a:extLst>
          </p:cNvPr>
          <p:cNvSpPr txBox="1">
            <a:spLocks/>
          </p:cNvSpPr>
          <p:nvPr/>
        </p:nvSpPr>
        <p:spPr>
          <a:xfrm>
            <a:off x="457200" y="3099334"/>
            <a:ext cx="10515600" cy="4037029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includes:</a:t>
            </a:r>
            <a:endParaRPr lang="it-I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t-I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it-I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65" lvl="2" indent="0">
              <a:buNone/>
            </a:pPr>
            <a:endParaRPr lang="it-IT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AF3C096-E0EB-15F0-2B5F-5A9E2301A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0" y="3439901"/>
            <a:ext cx="39853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Joint controllers.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Hardware interface.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Gazebo integration plugins.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45B810-3CCE-A159-9AF9-3F1C5F0D05D8}"/>
              </a:ext>
            </a:extLst>
          </p:cNvPr>
          <p:cNvSpPr/>
          <p:nvPr/>
        </p:nvSpPr>
        <p:spPr>
          <a:xfrm>
            <a:off x="7744408" y="2319827"/>
            <a:ext cx="4447592" cy="2043404"/>
          </a:xfrm>
          <a:prstGeom prst="round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‘’This simulation used by many universities and companies.’’</a:t>
            </a:r>
          </a:p>
        </p:txBody>
      </p:sp>
    </p:spTree>
    <p:extLst>
      <p:ext uri="{BB962C8B-B14F-4D97-AF65-F5344CB8AC3E}">
        <p14:creationId xmlns:p14="http://schemas.microsoft.com/office/powerpoint/2010/main" val="27074149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dibris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74676"/>
      </a:accent1>
      <a:accent2>
        <a:srgbClr val="574676"/>
      </a:accent2>
      <a:accent3>
        <a:srgbClr val="574676"/>
      </a:accent3>
      <a:accent4>
        <a:srgbClr val="574676"/>
      </a:accent4>
      <a:accent5>
        <a:srgbClr val="574676"/>
      </a:accent5>
      <a:accent6>
        <a:srgbClr val="574676"/>
      </a:accent6>
      <a:hlink>
        <a:srgbClr val="574676"/>
      </a:hlink>
      <a:folHlink>
        <a:srgbClr val="E7E6E6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indent="0" algn="l">
          <a:buNone/>
          <a:defRPr sz="1050" b="0" i="1" dirty="0" smtClean="0">
            <a:latin typeface="Fira Sans" panose="020B050305000002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F742A23-13A2-42FC-BA91-069BFAAF7DE3}" vid="{C72BE833-5596-4DD4-BFF8-649D71858D9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DIBRIS_POLI_presentazione_widescreen</Template>
  <TotalTime>0</TotalTime>
  <Words>1688</Words>
  <Application>Microsoft Office PowerPoint</Application>
  <PresentationFormat>Widescreen</PresentationFormat>
  <Paragraphs>317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Fira Sans</vt:lpstr>
      <vt:lpstr>Fira Sans Medium</vt:lpstr>
      <vt:lpstr>Roboto Slab</vt:lpstr>
      <vt:lpstr>Wingdings</vt:lpstr>
      <vt:lpstr>Calibri</vt:lpstr>
      <vt:lpstr>Arial</vt:lpstr>
      <vt:lpstr>Segoe UI</vt:lpstr>
      <vt:lpstr>Tema di Office</vt:lpstr>
      <vt:lpstr>Controlling a UR Robot Arm inside a Custom Gazebo World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testuale concisa</vt:lpstr>
      <vt:lpstr>PowerPoint Presentation</vt:lpstr>
      <vt:lpstr>Slide testuale concisa</vt:lpstr>
      <vt:lpstr>Inserimento di un’immagine</vt:lpstr>
      <vt:lpstr>Formattazione tabella</vt:lpstr>
      <vt:lpstr>Immagine e testo</vt:lpstr>
      <vt:lpstr>Immagine e testo</vt:lpstr>
      <vt:lpstr>Slide a due sezioni</vt:lpstr>
      <vt:lpstr>Slide a 3 sezioni</vt:lpstr>
      <vt:lpstr>Slide riassuntiva per punti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abd alrahman al-hindi</dc:creator>
  <cp:keywords/>
  <dc:description/>
  <cp:lastModifiedBy>abd alrahman al-hindi</cp:lastModifiedBy>
  <cp:revision>5</cp:revision>
  <cp:lastPrinted>2019-04-15T13:03:12Z</cp:lastPrinted>
  <dcterms:created xsi:type="dcterms:W3CDTF">2025-11-16T09:53:50Z</dcterms:created>
  <dcterms:modified xsi:type="dcterms:W3CDTF">2025-11-19T15:04:34Z</dcterms:modified>
  <cp:category/>
</cp:coreProperties>
</file>